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Raleway"/>
      <p:regular r:id="rId34"/>
      <p:bold r:id="rId35"/>
      <p:italic r:id="rId36"/>
      <p:boldItalic r:id="rId37"/>
    </p:embeddedFont>
    <p:embeddedFont>
      <p:font typeface="Roboto"/>
      <p:regular r:id="rId38"/>
      <p:bold r:id="rId39"/>
      <p:italic r:id="rId40"/>
      <p:boldItalic r:id="rId41"/>
    </p:embeddedFont>
    <p:embeddedFont>
      <p:font typeface="Lat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5.xml"/><Relationship Id="rId42" Type="http://schemas.openxmlformats.org/officeDocument/2006/relationships/font" Target="fonts/Lato-regular.fntdata"/><Relationship Id="rId41" Type="http://schemas.openxmlformats.org/officeDocument/2006/relationships/font" Target="fonts/Roboto-boldItalic.fntdata"/><Relationship Id="rId22" Type="http://schemas.openxmlformats.org/officeDocument/2006/relationships/slide" Target="slides/slide17.xml"/><Relationship Id="rId44" Type="http://schemas.openxmlformats.org/officeDocument/2006/relationships/font" Target="fonts/Lato-italic.fntdata"/><Relationship Id="rId21" Type="http://schemas.openxmlformats.org/officeDocument/2006/relationships/slide" Target="slides/slide16.xml"/><Relationship Id="rId43" Type="http://schemas.openxmlformats.org/officeDocument/2006/relationships/font" Target="fonts/Lato-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aleway-bold.fntdata"/><Relationship Id="rId12" Type="http://schemas.openxmlformats.org/officeDocument/2006/relationships/slide" Target="slides/slide7.xml"/><Relationship Id="rId34" Type="http://schemas.openxmlformats.org/officeDocument/2006/relationships/font" Target="fonts/Raleway-regular.fntdata"/><Relationship Id="rId15" Type="http://schemas.openxmlformats.org/officeDocument/2006/relationships/slide" Target="slides/slide10.xml"/><Relationship Id="rId37" Type="http://schemas.openxmlformats.org/officeDocument/2006/relationships/font" Target="fonts/Raleway-boldItalic.fntdata"/><Relationship Id="rId14" Type="http://schemas.openxmlformats.org/officeDocument/2006/relationships/slide" Target="slides/slide9.xml"/><Relationship Id="rId36" Type="http://schemas.openxmlformats.org/officeDocument/2006/relationships/font" Target="fonts/Raleway-italic.fntdata"/><Relationship Id="rId17" Type="http://schemas.openxmlformats.org/officeDocument/2006/relationships/slide" Target="slides/slide12.xml"/><Relationship Id="rId39" Type="http://schemas.openxmlformats.org/officeDocument/2006/relationships/font" Target="fonts/Roboto-bold.fntdata"/><Relationship Id="rId16" Type="http://schemas.openxmlformats.org/officeDocument/2006/relationships/slide" Target="slides/slide11.xml"/><Relationship Id="rId38" Type="http://schemas.openxmlformats.org/officeDocument/2006/relationships/font" Target="fonts/Robo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3160d5431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3160d5431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Title Slide</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Include the name of the project and group members.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f41fc5a30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f41fc5a30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Loss 0.007</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f41fc5a30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f41fc5a30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t>Loss </a:t>
            </a:r>
            <a:r>
              <a:rPr lang="en-GB"/>
              <a:t>2.8040</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f41fc5a30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f41fc5a30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f88252dc4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f88252dc4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32e3cccbfe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32e3cccbfe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32e3cccbfe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32e3cccbfe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GB" sz="1200">
                <a:solidFill>
                  <a:srgbClr val="F0F3F6"/>
                </a:solidFill>
                <a:highlight>
                  <a:srgbClr val="0A0C10"/>
                </a:highlight>
              </a:rPr>
              <a:t>Augmented Dickey Fuller Test is an updated version to the orginal DFuller test. This test analyzes whether or not a given data series is stationary or not. Stationary data is data that has no trend nor is it affected by seasonality. In stationary data, summary statistics like mean or variance remain constant. In order to make non stationary data stationary we must apply a lag difference. Differencing allows for the removal of series dependence on time i.e. it makes it stationary. In the case of our analysis BUSD, USDC, and USDT all required Lag-1 difference in order to become stationary. Stationary data is necessary for models like VAR and ARIMA.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32e3cccbfe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32e3cccbfe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BUSD - ADFuller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32e3cccbfe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32e3cccbfe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32e3cccbfe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32e3cccbfe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BUSD VAR model - </a:t>
            </a:r>
            <a:r>
              <a:rPr lang="en-GB" sz="1050">
                <a:solidFill>
                  <a:srgbClr val="111111"/>
                </a:solidFill>
                <a:highlight>
                  <a:srgbClr val="FFFFFF"/>
                </a:highlight>
                <a:latin typeface="Roboto"/>
                <a:ea typeface="Roboto"/>
                <a:cs typeface="Roboto"/>
                <a:sym typeface="Roboto"/>
              </a:rPr>
              <a:t> Usually, the impulse response functions are interpreted as something like "a one standard deviation shock to x causes significant increases (decreases) in y for m periods (determined by the length of period for which the SE bands are above 0 or below 0 in case of decrease) after which the effect dissipates. The increase peaks in period k." Such interpretation fits well into objectives like 'how x effects y', 'when the maximum impact is experienced', and 'for how long the effect lasts'. These are important pieces of information about the relationships between time series.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32e3cccbfe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32e3cccbfe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Motivation &amp; Summary Slide</a:t>
            </a:r>
            <a:endParaRPr/>
          </a:p>
          <a:p>
            <a:pPr indent="0" lvl="0" marL="0" rtl="0" algn="l">
              <a:spcBef>
                <a:spcPts val="0"/>
              </a:spcBef>
              <a:spcAft>
                <a:spcPts val="0"/>
              </a:spcAft>
              <a:buNone/>
            </a:pPr>
            <a:r>
              <a:rPr lang="en-GB"/>
              <a:t>Define the core message or hypothesis of your project.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32e3cccbfe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32e3cccbfe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BUSD</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32e3cccbfe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32e3cccbfe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BUSD</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32e3cccbfe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32e3cccbfe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32e3cccbfe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32e3cccbfe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BUSD</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32e3cccbfe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32e3cccbfe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1200"/>
              </a:spcBef>
              <a:spcAft>
                <a:spcPts val="120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32e3cccbfe_1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32e3cccbfe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32e3cccbfe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32e3cccbfe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BUSD, USDC, USDT are only showing </a:t>
            </a:r>
            <a:r>
              <a:rPr lang="en-GB"/>
              <a:t>minute</a:t>
            </a:r>
            <a:r>
              <a:rPr lang="en-GB"/>
              <a:t> changes for e.g. 0.95554 to .95559 hence the predictions look to be constant. This may not be ideal but, it does show clear stability of the coin.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32e3cccbfe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32e3cccbfe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All others remain </a:t>
            </a:r>
            <a:r>
              <a:rPr lang="en-GB"/>
              <a:t>constant. This could be an issue with model or data itself. Based off of SARIMAX</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End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32e3cccbfe_0_1:notes"/>
          <p:cNvSpPr/>
          <p:nvPr>
            <p:ph idx="2" type="sldImg"/>
          </p:nvPr>
        </p:nvSpPr>
        <p:spPr>
          <a:xfrm>
            <a:off x="153514" y="568946"/>
            <a:ext cx="6534000" cy="3687000"/>
          </a:xfrm>
          <a:custGeom>
            <a:rect b="b" l="l" r="r" t="t"/>
            <a:pathLst>
              <a:path extrusionOk="0" h="120000" w="120000">
                <a:moveTo>
                  <a:pt x="0" y="0"/>
                </a:moveTo>
                <a:lnTo>
                  <a:pt x="120000" y="0"/>
                </a:lnTo>
                <a:lnTo>
                  <a:pt x="120000" y="120000"/>
                </a:lnTo>
                <a:lnTo>
                  <a:pt x="0" y="120000"/>
                </a:lnTo>
                <a:close/>
              </a:path>
            </a:pathLst>
          </a:custGeom>
          <a:noFill/>
          <a:ln cap="flat" cmpd="sng" w="9525">
            <a:solidFill>
              <a:schemeClr val="lt2"/>
            </a:solidFill>
            <a:prstDash val="solid"/>
            <a:round/>
            <a:headEnd len="sm" w="sm" type="none"/>
            <a:tailEnd len="sm" w="sm" type="none"/>
          </a:ln>
        </p:spPr>
      </p:sp>
      <p:sp>
        <p:nvSpPr>
          <p:cNvPr id="197" name="Google Shape;197;g132e3cccbfe_0_1:notes"/>
          <p:cNvSpPr txBox="1"/>
          <p:nvPr>
            <p:ph idx="1" type="body"/>
          </p:nvPr>
        </p:nvSpPr>
        <p:spPr>
          <a:xfrm>
            <a:off x="256081" y="4667652"/>
            <a:ext cx="6328500" cy="3731400"/>
          </a:xfrm>
          <a:prstGeom prst="rect">
            <a:avLst/>
          </a:prstGeom>
          <a:noFill/>
          <a:ln>
            <a:noFill/>
          </a:ln>
        </p:spPr>
        <p:txBody>
          <a:bodyPr anchorCtr="0" anchor="t" bIns="45675" lIns="91350" spcFirstLastPara="1" rIns="91350" wrap="square" tIns="45675">
            <a:noAutofit/>
          </a:bodyPr>
          <a:lstStyle/>
          <a:p>
            <a:pPr indent="0" lvl="0" marL="0" rtl="0" algn="l">
              <a:spcBef>
                <a:spcPts val="0"/>
              </a:spcBef>
              <a:spcAft>
                <a:spcPts val="0"/>
              </a:spcAft>
              <a:buClr>
                <a:schemeClr val="dk1"/>
              </a:buClr>
              <a:buSzPts val="1200"/>
              <a:buNone/>
            </a:pPr>
            <a:r>
              <a:t/>
            </a:r>
            <a:endParaRPr/>
          </a:p>
        </p:txBody>
      </p:sp>
      <p:sp>
        <p:nvSpPr>
          <p:cNvPr id="198" name="Google Shape;198;g132e3cccbfe_0_1:notes"/>
          <p:cNvSpPr txBox="1"/>
          <p:nvPr>
            <p:ph idx="12" type="sldNum"/>
          </p:nvPr>
        </p:nvSpPr>
        <p:spPr>
          <a:xfrm>
            <a:off x="3884615" y="8656926"/>
            <a:ext cx="2881200" cy="459000"/>
          </a:xfrm>
          <a:prstGeom prst="rect">
            <a:avLst/>
          </a:prstGeom>
          <a:noFill/>
          <a:ln>
            <a:noFill/>
          </a:ln>
        </p:spPr>
        <p:txBody>
          <a:bodyPr anchorCtr="0" anchor="b" bIns="45675" lIns="91350" spcFirstLastPara="1" rIns="91350" wrap="square" tIns="45675">
            <a:noAutofit/>
          </a:bodyPr>
          <a:lstStyle/>
          <a:p>
            <a:pPr indent="0" lvl="0" marL="0" rtl="0" algn="r">
              <a:spcBef>
                <a:spcPts val="0"/>
              </a:spcBef>
              <a:spcAft>
                <a:spcPts val="0"/>
              </a:spcAft>
              <a:buNone/>
            </a:pPr>
            <a:r>
              <a:rPr lang="en-GB" sz="1400"/>
              <a:t>Notes view: </a:t>
            </a:r>
            <a:fld id="{00000000-1234-1234-1234-123412341234}" type="slidenum">
              <a:rPr lang="en-GB" sz="1400"/>
              <a:t>‹#›</a:t>
            </a:fld>
            <a:endParaRPr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32e3cccbfe_0_515:notes"/>
          <p:cNvSpPr/>
          <p:nvPr>
            <p:ph idx="2" type="sldImg"/>
          </p:nvPr>
        </p:nvSpPr>
        <p:spPr>
          <a:xfrm>
            <a:off x="153514" y="568946"/>
            <a:ext cx="6534000" cy="3687000"/>
          </a:xfrm>
          <a:custGeom>
            <a:rect b="b" l="l" r="r" t="t"/>
            <a:pathLst>
              <a:path extrusionOk="0" h="120000" w="120000">
                <a:moveTo>
                  <a:pt x="0" y="0"/>
                </a:moveTo>
                <a:lnTo>
                  <a:pt x="120000" y="0"/>
                </a:lnTo>
                <a:lnTo>
                  <a:pt x="120000" y="120000"/>
                </a:lnTo>
                <a:lnTo>
                  <a:pt x="0" y="120000"/>
                </a:lnTo>
                <a:close/>
              </a:path>
            </a:pathLst>
          </a:custGeom>
          <a:noFill/>
          <a:ln cap="flat" cmpd="sng" w="9525">
            <a:solidFill>
              <a:schemeClr val="lt2"/>
            </a:solidFill>
            <a:prstDash val="solid"/>
            <a:round/>
            <a:headEnd len="sm" w="sm" type="none"/>
            <a:tailEnd len="sm" w="sm" type="none"/>
          </a:ln>
        </p:spPr>
      </p:sp>
      <p:sp>
        <p:nvSpPr>
          <p:cNvPr id="212" name="Google Shape;212;g132e3cccbfe_0_515:notes"/>
          <p:cNvSpPr txBox="1"/>
          <p:nvPr>
            <p:ph idx="1" type="body"/>
          </p:nvPr>
        </p:nvSpPr>
        <p:spPr>
          <a:xfrm>
            <a:off x="256081" y="4667652"/>
            <a:ext cx="6328500" cy="3731400"/>
          </a:xfrm>
          <a:prstGeom prst="rect">
            <a:avLst/>
          </a:prstGeom>
          <a:noFill/>
          <a:ln>
            <a:noFill/>
          </a:ln>
        </p:spPr>
        <p:txBody>
          <a:bodyPr anchorCtr="0" anchor="t" bIns="45675" lIns="91350" spcFirstLastPara="1" rIns="91350" wrap="square" tIns="45675">
            <a:noAutofit/>
          </a:bodyPr>
          <a:lstStyle/>
          <a:p>
            <a:pPr indent="0" lvl="0" marL="0" rtl="0" algn="l">
              <a:spcBef>
                <a:spcPts val="0"/>
              </a:spcBef>
              <a:spcAft>
                <a:spcPts val="0"/>
              </a:spcAft>
              <a:buClr>
                <a:schemeClr val="dk1"/>
              </a:buClr>
              <a:buSzPts val="1200"/>
              <a:buNone/>
            </a:pPr>
            <a:r>
              <a:t/>
            </a:r>
            <a:endParaRPr/>
          </a:p>
        </p:txBody>
      </p:sp>
      <p:sp>
        <p:nvSpPr>
          <p:cNvPr id="213" name="Google Shape;213;g132e3cccbfe_0_515:notes"/>
          <p:cNvSpPr txBox="1"/>
          <p:nvPr>
            <p:ph idx="12" type="sldNum"/>
          </p:nvPr>
        </p:nvSpPr>
        <p:spPr>
          <a:xfrm>
            <a:off x="3884615" y="8656926"/>
            <a:ext cx="2881200" cy="459000"/>
          </a:xfrm>
          <a:prstGeom prst="rect">
            <a:avLst/>
          </a:prstGeom>
          <a:noFill/>
          <a:ln>
            <a:noFill/>
          </a:ln>
        </p:spPr>
        <p:txBody>
          <a:bodyPr anchorCtr="0" anchor="b" bIns="45675" lIns="91350" spcFirstLastPara="1" rIns="91350" wrap="square" tIns="45675">
            <a:noAutofit/>
          </a:bodyPr>
          <a:lstStyle/>
          <a:p>
            <a:pPr indent="0" lvl="0" marL="0" rtl="0" algn="r">
              <a:spcBef>
                <a:spcPts val="0"/>
              </a:spcBef>
              <a:spcAft>
                <a:spcPts val="0"/>
              </a:spcAft>
              <a:buNone/>
            </a:pPr>
            <a:r>
              <a:rPr lang="en-GB" sz="1400">
                <a:solidFill>
                  <a:srgbClr val="6E6F73"/>
                </a:solidFill>
              </a:rPr>
              <a:t>Notes view: </a:t>
            </a:r>
            <a:fld id="{00000000-1234-1234-1234-123412341234}" type="slidenum">
              <a:rPr lang="en-GB" sz="1400">
                <a:solidFill>
                  <a:srgbClr val="6E6F73"/>
                </a:solidFill>
              </a:rPr>
              <a:t>‹#›</a:t>
            </a:fld>
            <a:endParaRPr sz="1400">
              <a:solidFill>
                <a:srgbClr val="6E6F73"/>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32e3cccbfe_0_1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32e3cccbfe_0_1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32e3cccbfe_0_1132:notes"/>
          <p:cNvSpPr/>
          <p:nvPr>
            <p:ph idx="2" type="sldImg"/>
          </p:nvPr>
        </p:nvSpPr>
        <p:spPr>
          <a:xfrm>
            <a:off x="153514" y="568946"/>
            <a:ext cx="6534000" cy="3687000"/>
          </a:xfrm>
          <a:custGeom>
            <a:rect b="b" l="l" r="r" t="t"/>
            <a:pathLst>
              <a:path extrusionOk="0" h="120000" w="120000">
                <a:moveTo>
                  <a:pt x="0" y="0"/>
                </a:moveTo>
                <a:lnTo>
                  <a:pt x="120000" y="0"/>
                </a:lnTo>
                <a:lnTo>
                  <a:pt x="120000" y="120000"/>
                </a:lnTo>
                <a:lnTo>
                  <a:pt x="0" y="120000"/>
                </a:lnTo>
                <a:close/>
              </a:path>
            </a:pathLst>
          </a:custGeom>
          <a:noFill/>
          <a:ln cap="flat" cmpd="sng" w="9525">
            <a:solidFill>
              <a:schemeClr val="lt2"/>
            </a:solidFill>
            <a:prstDash val="solid"/>
            <a:round/>
            <a:headEnd len="sm" w="sm" type="none"/>
            <a:tailEnd len="sm" w="sm" type="none"/>
          </a:ln>
        </p:spPr>
      </p:sp>
      <p:sp>
        <p:nvSpPr>
          <p:cNvPr id="228" name="Google Shape;228;g132e3cccbfe_0_1132:notes"/>
          <p:cNvSpPr txBox="1"/>
          <p:nvPr>
            <p:ph idx="1" type="body"/>
          </p:nvPr>
        </p:nvSpPr>
        <p:spPr>
          <a:xfrm>
            <a:off x="256081" y="4667652"/>
            <a:ext cx="6328500" cy="3731400"/>
          </a:xfrm>
          <a:prstGeom prst="rect">
            <a:avLst/>
          </a:prstGeom>
          <a:noFill/>
          <a:ln>
            <a:noFill/>
          </a:ln>
        </p:spPr>
        <p:txBody>
          <a:bodyPr anchorCtr="0" anchor="t" bIns="45675" lIns="91350" spcFirstLastPara="1" rIns="91350" wrap="square" tIns="45675">
            <a:noAutofit/>
          </a:bodyPr>
          <a:lstStyle/>
          <a:p>
            <a:pPr indent="0" lvl="0" marL="0" rtl="0" algn="l">
              <a:spcBef>
                <a:spcPts val="0"/>
              </a:spcBef>
              <a:spcAft>
                <a:spcPts val="0"/>
              </a:spcAft>
              <a:buClr>
                <a:schemeClr val="dk1"/>
              </a:buClr>
              <a:buSzPts val="1200"/>
              <a:buNone/>
            </a:pPr>
            <a:r>
              <a:t/>
            </a:r>
            <a:endParaRPr/>
          </a:p>
        </p:txBody>
      </p:sp>
      <p:sp>
        <p:nvSpPr>
          <p:cNvPr id="229" name="Google Shape;229;g132e3cccbfe_0_1132:notes"/>
          <p:cNvSpPr txBox="1"/>
          <p:nvPr>
            <p:ph idx="12" type="sldNum"/>
          </p:nvPr>
        </p:nvSpPr>
        <p:spPr>
          <a:xfrm>
            <a:off x="3884615" y="8656926"/>
            <a:ext cx="2881200" cy="459000"/>
          </a:xfrm>
          <a:prstGeom prst="rect">
            <a:avLst/>
          </a:prstGeom>
          <a:noFill/>
          <a:ln>
            <a:noFill/>
          </a:ln>
        </p:spPr>
        <p:txBody>
          <a:bodyPr anchorCtr="0" anchor="b" bIns="45675" lIns="91350" spcFirstLastPara="1" rIns="91350" wrap="square" tIns="45675">
            <a:noAutofit/>
          </a:bodyPr>
          <a:lstStyle/>
          <a:p>
            <a:pPr indent="0" lvl="0" marL="0" rtl="0" algn="r">
              <a:spcBef>
                <a:spcPts val="0"/>
              </a:spcBef>
              <a:spcAft>
                <a:spcPts val="0"/>
              </a:spcAft>
              <a:buNone/>
            </a:pPr>
            <a:r>
              <a:rPr lang="en-GB" sz="1400"/>
              <a:t>Notes view: </a:t>
            </a:r>
            <a:fld id="{00000000-1234-1234-1234-123412341234}" type="slidenum">
              <a:rPr lang="en-GB" sz="1400"/>
              <a:t>‹#›</a:t>
            </a:fld>
            <a:endParaRPr sz="14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32e3cccbfe_0_1141:notes"/>
          <p:cNvSpPr/>
          <p:nvPr>
            <p:ph idx="2" type="sldImg"/>
          </p:nvPr>
        </p:nvSpPr>
        <p:spPr>
          <a:xfrm>
            <a:off x="153514" y="568946"/>
            <a:ext cx="6534000" cy="3687000"/>
          </a:xfrm>
          <a:custGeom>
            <a:rect b="b" l="l" r="r" t="t"/>
            <a:pathLst>
              <a:path extrusionOk="0" h="120000" w="120000">
                <a:moveTo>
                  <a:pt x="0" y="0"/>
                </a:moveTo>
                <a:lnTo>
                  <a:pt x="120000" y="0"/>
                </a:lnTo>
                <a:lnTo>
                  <a:pt x="120000" y="120000"/>
                </a:lnTo>
                <a:lnTo>
                  <a:pt x="0" y="120000"/>
                </a:lnTo>
                <a:close/>
              </a:path>
            </a:pathLst>
          </a:custGeom>
          <a:noFill/>
          <a:ln cap="flat" cmpd="sng" w="9525">
            <a:solidFill>
              <a:schemeClr val="lt2"/>
            </a:solidFill>
            <a:prstDash val="solid"/>
            <a:round/>
            <a:headEnd len="sm" w="sm" type="none"/>
            <a:tailEnd len="sm" w="sm" type="none"/>
          </a:ln>
        </p:spPr>
      </p:sp>
      <p:sp>
        <p:nvSpPr>
          <p:cNvPr id="238" name="Google Shape;238;g132e3cccbfe_0_1141:notes"/>
          <p:cNvSpPr txBox="1"/>
          <p:nvPr>
            <p:ph idx="1" type="body"/>
          </p:nvPr>
        </p:nvSpPr>
        <p:spPr>
          <a:xfrm>
            <a:off x="256081" y="4667652"/>
            <a:ext cx="6328500" cy="3731400"/>
          </a:xfrm>
          <a:prstGeom prst="rect">
            <a:avLst/>
          </a:prstGeom>
          <a:noFill/>
          <a:ln>
            <a:noFill/>
          </a:ln>
        </p:spPr>
        <p:txBody>
          <a:bodyPr anchorCtr="0" anchor="t" bIns="45675" lIns="91350" spcFirstLastPara="1" rIns="91350" wrap="square" tIns="45675">
            <a:noAutofit/>
          </a:bodyPr>
          <a:lstStyle/>
          <a:p>
            <a:pPr indent="0" lvl="0" marL="0" rtl="0" algn="l">
              <a:spcBef>
                <a:spcPts val="0"/>
              </a:spcBef>
              <a:spcAft>
                <a:spcPts val="0"/>
              </a:spcAft>
              <a:buClr>
                <a:schemeClr val="dk1"/>
              </a:buClr>
              <a:buSzPts val="1200"/>
              <a:buNone/>
            </a:pPr>
            <a:r>
              <a:t/>
            </a:r>
            <a:endParaRPr/>
          </a:p>
        </p:txBody>
      </p:sp>
      <p:sp>
        <p:nvSpPr>
          <p:cNvPr id="239" name="Google Shape;239;g132e3cccbfe_0_1141:notes"/>
          <p:cNvSpPr txBox="1"/>
          <p:nvPr>
            <p:ph idx="12" type="sldNum"/>
          </p:nvPr>
        </p:nvSpPr>
        <p:spPr>
          <a:xfrm>
            <a:off x="3884615" y="8656926"/>
            <a:ext cx="2881200" cy="459000"/>
          </a:xfrm>
          <a:prstGeom prst="rect">
            <a:avLst/>
          </a:prstGeom>
          <a:noFill/>
          <a:ln>
            <a:noFill/>
          </a:ln>
        </p:spPr>
        <p:txBody>
          <a:bodyPr anchorCtr="0" anchor="b" bIns="45675" lIns="91350" spcFirstLastPara="1" rIns="91350" wrap="square" tIns="45675">
            <a:noAutofit/>
          </a:bodyPr>
          <a:lstStyle/>
          <a:p>
            <a:pPr indent="0" lvl="0" marL="0" rtl="0" algn="r">
              <a:spcBef>
                <a:spcPts val="0"/>
              </a:spcBef>
              <a:spcAft>
                <a:spcPts val="0"/>
              </a:spcAft>
              <a:buNone/>
            </a:pPr>
            <a:r>
              <a:rPr lang="en-GB" sz="1400"/>
              <a:t>Notes view: </a:t>
            </a:r>
            <a:fld id="{00000000-1234-1234-1234-123412341234}" type="slidenum">
              <a:rPr lang="en-GB" sz="1400"/>
              <a:t>‹#›</a:t>
            </a:fld>
            <a:endParaRPr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32e3cccbfe_0_1150:notes"/>
          <p:cNvSpPr/>
          <p:nvPr>
            <p:ph idx="2" type="sldImg"/>
          </p:nvPr>
        </p:nvSpPr>
        <p:spPr>
          <a:xfrm>
            <a:off x="153514" y="568946"/>
            <a:ext cx="6534000" cy="3687000"/>
          </a:xfrm>
          <a:custGeom>
            <a:rect b="b" l="l" r="r" t="t"/>
            <a:pathLst>
              <a:path extrusionOk="0" h="120000" w="120000">
                <a:moveTo>
                  <a:pt x="0" y="0"/>
                </a:moveTo>
                <a:lnTo>
                  <a:pt x="120000" y="0"/>
                </a:lnTo>
                <a:lnTo>
                  <a:pt x="120000" y="120000"/>
                </a:lnTo>
                <a:lnTo>
                  <a:pt x="0" y="120000"/>
                </a:lnTo>
                <a:close/>
              </a:path>
            </a:pathLst>
          </a:custGeom>
          <a:noFill/>
          <a:ln cap="flat" cmpd="sng" w="9525">
            <a:solidFill>
              <a:schemeClr val="lt2"/>
            </a:solidFill>
            <a:prstDash val="solid"/>
            <a:round/>
            <a:headEnd len="sm" w="sm" type="none"/>
            <a:tailEnd len="sm" w="sm" type="none"/>
          </a:ln>
        </p:spPr>
      </p:sp>
      <p:sp>
        <p:nvSpPr>
          <p:cNvPr id="248" name="Google Shape;248;g132e3cccbfe_0_1150:notes"/>
          <p:cNvSpPr txBox="1"/>
          <p:nvPr>
            <p:ph idx="1" type="body"/>
          </p:nvPr>
        </p:nvSpPr>
        <p:spPr>
          <a:xfrm>
            <a:off x="256081" y="4667652"/>
            <a:ext cx="6328500" cy="3731400"/>
          </a:xfrm>
          <a:prstGeom prst="rect">
            <a:avLst/>
          </a:prstGeom>
          <a:noFill/>
          <a:ln>
            <a:noFill/>
          </a:ln>
        </p:spPr>
        <p:txBody>
          <a:bodyPr anchorCtr="0" anchor="t" bIns="45675" lIns="91350" spcFirstLastPara="1" rIns="91350" wrap="square" tIns="45675">
            <a:noAutofit/>
          </a:bodyPr>
          <a:lstStyle/>
          <a:p>
            <a:pPr indent="0" lvl="0" marL="0" rtl="0" algn="l">
              <a:spcBef>
                <a:spcPts val="0"/>
              </a:spcBef>
              <a:spcAft>
                <a:spcPts val="0"/>
              </a:spcAft>
              <a:buClr>
                <a:schemeClr val="dk1"/>
              </a:buClr>
              <a:buSzPts val="1200"/>
              <a:buNone/>
            </a:pPr>
            <a:r>
              <a:t/>
            </a:r>
            <a:endParaRPr/>
          </a:p>
        </p:txBody>
      </p:sp>
      <p:sp>
        <p:nvSpPr>
          <p:cNvPr id="249" name="Google Shape;249;g132e3cccbfe_0_1150:notes"/>
          <p:cNvSpPr txBox="1"/>
          <p:nvPr>
            <p:ph idx="12" type="sldNum"/>
          </p:nvPr>
        </p:nvSpPr>
        <p:spPr>
          <a:xfrm>
            <a:off x="3884615" y="8656926"/>
            <a:ext cx="2881200" cy="459000"/>
          </a:xfrm>
          <a:prstGeom prst="rect">
            <a:avLst/>
          </a:prstGeom>
          <a:noFill/>
          <a:ln>
            <a:noFill/>
          </a:ln>
        </p:spPr>
        <p:txBody>
          <a:bodyPr anchorCtr="0" anchor="b" bIns="45675" lIns="91350" spcFirstLastPara="1" rIns="91350" wrap="square" tIns="45675">
            <a:noAutofit/>
          </a:bodyPr>
          <a:lstStyle/>
          <a:p>
            <a:pPr indent="0" lvl="0" marL="0" rtl="0" algn="r">
              <a:spcBef>
                <a:spcPts val="0"/>
              </a:spcBef>
              <a:spcAft>
                <a:spcPts val="0"/>
              </a:spcAft>
              <a:buNone/>
            </a:pPr>
            <a:r>
              <a:rPr lang="en-GB" sz="1400"/>
              <a:t>Notes view: </a:t>
            </a:r>
            <a:fld id="{00000000-1234-1234-1234-123412341234}" type="slidenum">
              <a:rPr lang="en-GB" sz="1400"/>
              <a:t>‹#›</a:t>
            </a:fld>
            <a:endParaRPr sz="14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32e3cccbfe_0_1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32e3cccbfe_0_1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 Title Only">
  <p:cSld name="D. Title Only">
    <p:spTree>
      <p:nvGrpSpPr>
        <p:cNvPr id="172" name="Shape 172"/>
        <p:cNvGrpSpPr/>
        <p:nvPr/>
      </p:nvGrpSpPr>
      <p:grpSpPr>
        <a:xfrm>
          <a:off x="0" y="0"/>
          <a:ext cx="0" cy="0"/>
          <a:chOff x="0" y="0"/>
          <a:chExt cx="0" cy="0"/>
        </a:xfrm>
      </p:grpSpPr>
      <p:sp>
        <p:nvSpPr>
          <p:cNvPr id="173" name="Google Shape;173;p18"/>
          <p:cNvSpPr txBox="1"/>
          <p:nvPr>
            <p:ph idx="10" type="dt"/>
          </p:nvPr>
        </p:nvSpPr>
        <p:spPr>
          <a:xfrm>
            <a:off x="7258050" y="4803777"/>
            <a:ext cx="1111500" cy="115500"/>
          </a:xfrm>
          <a:prstGeom prst="rect">
            <a:avLst/>
          </a:prstGeom>
          <a:noFill/>
          <a:ln>
            <a:noFill/>
          </a:ln>
        </p:spPr>
        <p:txBody>
          <a:bodyPr anchorCtr="0" anchor="b" bIns="0" lIns="0" spcFirstLastPara="1" rIns="0" wrap="square" tIns="0">
            <a:spAutoFit/>
          </a:bodyPr>
          <a:lstStyle>
            <a:lvl1pPr lvl="0" rtl="0" algn="r">
              <a:spcBef>
                <a:spcPts val="0"/>
              </a:spcBef>
              <a:spcAft>
                <a:spcPts val="0"/>
              </a:spcAft>
              <a:buSzPts val="1100"/>
              <a:buNone/>
              <a:defRPr sz="1100">
                <a:solidFill>
                  <a:srgbClr val="7F7F7F"/>
                </a:solidFill>
                <a:latin typeface="Trebuchet MS"/>
                <a:ea typeface="Trebuchet MS"/>
                <a:cs typeface="Trebuchet MS"/>
                <a:sym typeface="Trebuchet M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74" name="Google Shape;174;p18"/>
          <p:cNvSpPr txBox="1"/>
          <p:nvPr/>
        </p:nvSpPr>
        <p:spPr>
          <a:xfrm rot="-5400000">
            <a:off x="7112786" y="2943570"/>
            <a:ext cx="3850500" cy="693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n-GB" sz="500" u="none" cap="none" strike="noStrike">
                <a:solidFill>
                  <a:srgbClr val="7F7F7F"/>
                </a:solidFill>
                <a:latin typeface="Trebuchet MS"/>
                <a:ea typeface="Trebuchet MS"/>
                <a:cs typeface="Trebuchet MS"/>
                <a:sym typeface="Trebuchet MS"/>
              </a:rPr>
              <a:t>Copyright © 2022 by Boston Consulting Group. All rights reserved.</a:t>
            </a:r>
            <a:endParaRPr sz="1100"/>
          </a:p>
        </p:txBody>
      </p:sp>
      <p:sp>
        <p:nvSpPr>
          <p:cNvPr id="175" name="Google Shape;175;p18"/>
          <p:cNvSpPr txBox="1"/>
          <p:nvPr>
            <p:ph type="title"/>
          </p:nvPr>
        </p:nvSpPr>
        <p:spPr>
          <a:xfrm>
            <a:off x="472500" y="467100"/>
            <a:ext cx="8200200" cy="249300"/>
          </a:xfrm>
          <a:prstGeom prst="rect">
            <a:avLst/>
          </a:prstGeom>
          <a:noFill/>
          <a:ln>
            <a:noFill/>
          </a:ln>
        </p:spPr>
        <p:txBody>
          <a:bodyPr anchorCtr="0" anchor="t" bIns="0" lIns="0" spcFirstLastPara="1" rIns="0" wrap="square" tIns="0">
            <a:spAutoFit/>
          </a:bodyPr>
          <a:lstStyle>
            <a:lvl1pPr lvl="0" rtl="0" algn="l">
              <a:lnSpc>
                <a:spcPct val="90000"/>
              </a:lnSpc>
              <a:spcBef>
                <a:spcPts val="0"/>
              </a:spcBef>
              <a:spcAft>
                <a:spcPts val="0"/>
              </a:spcAft>
              <a:buClr>
                <a:schemeClr val="dk2"/>
              </a:buClr>
              <a:buSzPts val="1800"/>
              <a:buFont typeface="Trebuchet MS"/>
              <a:buNone/>
              <a:defRPr>
                <a:latin typeface="Trebuchet MS"/>
                <a:ea typeface="Trebuchet MS"/>
                <a:cs typeface="Trebuchet MS"/>
                <a:sym typeface="Trebuchet M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mc:AlternateContent>
    <mc:Choice Requires="p14">
      <p:transition p14:dur="250">
        <p:fade/>
      </p:transition>
    </mc:Choice>
    <mc:Fallback>
      <p:transition>
        <p:fade/>
      </p:transition>
    </mc:Fallback>
  </mc:AlternateContent>
  <p:extLst>
    <p:ext uri="{DCECCB84-F9BA-43D5-87BE-67443E8EF086}">
      <p15:sldGuideLst>
        <p15:guide id="1" orient="horz" pos="32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bg>
      <p:bgPr>
        <a:solidFill>
          <a:schemeClr val="lt2"/>
        </a:solidFill>
      </p:bgPr>
    </p:bg>
    <p:spTree>
      <p:nvGrpSpPr>
        <p:cNvPr id="176" name="Shape 176"/>
        <p:cNvGrpSpPr/>
        <p:nvPr/>
      </p:nvGrpSpPr>
      <p:grpSpPr>
        <a:xfrm>
          <a:off x="0" y="0"/>
          <a:ext cx="0" cy="0"/>
          <a:chOff x="0" y="0"/>
          <a:chExt cx="0" cy="0"/>
        </a:xfrm>
      </p:grpSpPr>
      <p:sp>
        <p:nvSpPr>
          <p:cNvPr id="177" name="Google Shape;177;p19"/>
          <p:cNvSpPr txBox="1"/>
          <p:nvPr>
            <p:ph idx="10" type="dt"/>
          </p:nvPr>
        </p:nvSpPr>
        <p:spPr>
          <a:xfrm>
            <a:off x="7258050" y="4803777"/>
            <a:ext cx="1111500" cy="115500"/>
          </a:xfrm>
          <a:prstGeom prst="rect">
            <a:avLst/>
          </a:prstGeom>
          <a:noFill/>
          <a:ln>
            <a:noFill/>
          </a:ln>
        </p:spPr>
        <p:txBody>
          <a:bodyPr anchorCtr="0" anchor="b" bIns="0" lIns="0" spcFirstLastPara="1" rIns="0" wrap="square" tIns="0">
            <a:spAutoFit/>
          </a:bodyPr>
          <a:lstStyle>
            <a:lvl1pPr lvl="0" rtl="0" algn="r">
              <a:spcBef>
                <a:spcPts val="0"/>
              </a:spcBef>
              <a:spcAft>
                <a:spcPts val="0"/>
              </a:spcAft>
              <a:buSzPts val="1100"/>
              <a:buNone/>
              <a:defRPr sz="1100">
                <a:latin typeface="Trebuchet MS"/>
                <a:ea typeface="Trebuchet MS"/>
                <a:cs typeface="Trebuchet MS"/>
                <a:sym typeface="Trebuchet M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78" name="Google Shape;178;p19"/>
          <p:cNvSpPr txBox="1"/>
          <p:nvPr/>
        </p:nvSpPr>
        <p:spPr>
          <a:xfrm rot="-5400000">
            <a:off x="7112786" y="2943570"/>
            <a:ext cx="3850500" cy="693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lang="en-GB" sz="500">
                <a:solidFill>
                  <a:srgbClr val="7F7F7F"/>
                </a:solidFill>
                <a:latin typeface="Trebuchet MS"/>
                <a:ea typeface="Trebuchet MS"/>
                <a:cs typeface="Trebuchet MS"/>
                <a:sym typeface="Trebuchet MS"/>
              </a:rPr>
              <a:t>Copyright © 2022 by Boston Consulting Group. All rights reserved.</a:t>
            </a:r>
            <a:endParaRPr sz="1100"/>
          </a:p>
        </p:txBody>
      </p:sp>
      <p:sp>
        <p:nvSpPr>
          <p:cNvPr id="179" name="Google Shape;179;p19"/>
          <p:cNvSpPr txBox="1"/>
          <p:nvPr>
            <p:ph type="title"/>
          </p:nvPr>
        </p:nvSpPr>
        <p:spPr>
          <a:xfrm>
            <a:off x="472500" y="467100"/>
            <a:ext cx="8199900" cy="353400"/>
          </a:xfrm>
          <a:prstGeom prst="rect">
            <a:avLst/>
          </a:prstGeom>
          <a:noFill/>
          <a:ln>
            <a:noFill/>
          </a:ln>
        </p:spPr>
        <p:txBody>
          <a:bodyPr anchorCtr="0" anchor="t" bIns="0" lIns="0" spcFirstLastPara="1" rIns="0" wrap="square" tIns="0">
            <a:spAutoFit/>
          </a:bodyPr>
          <a:lstStyle>
            <a:lvl1pPr lvl="0" rtl="0" algn="l">
              <a:lnSpc>
                <a:spcPct val="90000"/>
              </a:lnSpc>
              <a:spcBef>
                <a:spcPts val="0"/>
              </a:spcBef>
              <a:spcAft>
                <a:spcPts val="0"/>
              </a:spcAft>
              <a:buClr>
                <a:srgbClr val="28BA73"/>
              </a:buClr>
              <a:buSzPts val="2600"/>
              <a:buFont typeface="Trebuchet MS"/>
              <a:buNone/>
              <a:defRPr b="0" i="0" sz="2600" u="none">
                <a:solidFill>
                  <a:srgbClr val="28BA73"/>
                </a:solidFill>
                <a:latin typeface="Trebuchet MS"/>
                <a:ea typeface="Trebuchet MS"/>
                <a:cs typeface="Trebuchet MS"/>
                <a:sym typeface="Trebuchet M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mc:AlternateContent>
    <mc:Choice Requires="p14">
      <p:transition p14:dur="250">
        <p:fade/>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hyperlink" Target="https://www.statisticshowto.com/probability-and-statistics/standard-deviation/" TargetMode="External"/><Relationship Id="rId4" Type="http://schemas.openxmlformats.org/officeDocument/2006/relationships/hyperlink" Target="https://www.statisticshowto.com/residual/" TargetMode="External"/><Relationship Id="rId5" Type="http://schemas.openxmlformats.org/officeDocument/2006/relationships/hyperlink" Target="https://www.statisticshowto.com/prediction-error-definition/" TargetMode="External"/><Relationship Id="rId6"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hyperlink" Target="https://www.machinelearningplus.com/time-series/time-series-analysis-python/"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9.jp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hyperlink" Target="https://xgboost.ai/" TargetMode="External"/><Relationship Id="rId4" Type="http://schemas.openxmlformats.org/officeDocument/2006/relationships/hyperlink" Target="https://en.wikipedia.org/wiki/Gradient_boostin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25.png"/><Relationship Id="rId5" Type="http://schemas.openxmlformats.org/officeDocument/2006/relationships/image" Target="../media/image21.png"/><Relationship Id="rId6"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20"/>
          <p:cNvPicPr preferRelativeResize="0"/>
          <p:nvPr/>
        </p:nvPicPr>
        <p:blipFill>
          <a:blip r:embed="rId3">
            <a:alphaModFix/>
          </a:blip>
          <a:stretch>
            <a:fillRect/>
          </a:stretch>
        </p:blipFill>
        <p:spPr>
          <a:xfrm>
            <a:off x="0" y="480600"/>
            <a:ext cx="9180977" cy="6405126"/>
          </a:xfrm>
          <a:prstGeom prst="rect">
            <a:avLst/>
          </a:prstGeom>
          <a:noFill/>
          <a:ln>
            <a:noFill/>
          </a:ln>
        </p:spPr>
      </p:pic>
      <p:sp>
        <p:nvSpPr>
          <p:cNvPr id="185" name="Google Shape;185;p20"/>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t>Project 2</a:t>
            </a:r>
            <a:endParaRPr u="sng"/>
          </a:p>
        </p:txBody>
      </p:sp>
      <p:sp>
        <p:nvSpPr>
          <p:cNvPr id="186" name="Google Shape;186;p20"/>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000">
                <a:solidFill>
                  <a:schemeClr val="dk2"/>
                </a:solidFill>
              </a:rPr>
              <a:t>Evan Sadasivan, Avinash Patel and Christine Nashashibi</a:t>
            </a:r>
            <a:endParaRPr b="1" sz="20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29"/>
          <p:cNvPicPr preferRelativeResize="0"/>
          <p:nvPr/>
        </p:nvPicPr>
        <p:blipFill>
          <a:blip r:embed="rId3">
            <a:alphaModFix/>
          </a:blip>
          <a:stretch>
            <a:fillRect/>
          </a:stretch>
        </p:blipFill>
        <p:spPr>
          <a:xfrm>
            <a:off x="0" y="503725"/>
            <a:ext cx="9144000" cy="4572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30"/>
          <p:cNvPicPr preferRelativeResize="0"/>
          <p:nvPr/>
        </p:nvPicPr>
        <p:blipFill>
          <a:blip r:embed="rId3">
            <a:alphaModFix/>
          </a:blip>
          <a:stretch>
            <a:fillRect/>
          </a:stretch>
        </p:blipFill>
        <p:spPr>
          <a:xfrm>
            <a:off x="0" y="464400"/>
            <a:ext cx="9207050" cy="4603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31"/>
          <p:cNvPicPr preferRelativeResize="0"/>
          <p:nvPr/>
        </p:nvPicPr>
        <p:blipFill>
          <a:blip r:embed="rId3">
            <a:alphaModFix/>
          </a:blip>
          <a:stretch>
            <a:fillRect/>
          </a:stretch>
        </p:blipFill>
        <p:spPr>
          <a:xfrm>
            <a:off x="0" y="304175"/>
            <a:ext cx="9144000" cy="4839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2"/>
          <p:cNvSpPr txBox="1"/>
          <p:nvPr>
            <p:ph type="title"/>
          </p:nvPr>
        </p:nvSpPr>
        <p:spPr>
          <a:xfrm>
            <a:off x="730000" y="1318650"/>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Stable Coins</a:t>
            </a:r>
            <a:endParaRPr/>
          </a:p>
        </p:txBody>
      </p:sp>
      <p:sp>
        <p:nvSpPr>
          <p:cNvPr id="283" name="Google Shape;283;p32"/>
          <p:cNvSpPr txBox="1"/>
          <p:nvPr>
            <p:ph idx="1" type="body"/>
          </p:nvPr>
        </p:nvSpPr>
        <p:spPr>
          <a:xfrm>
            <a:off x="721225" y="1965150"/>
            <a:ext cx="7216500" cy="8511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SzPts val="1100"/>
              <a:buChar char="●"/>
            </a:pPr>
            <a:r>
              <a:rPr lang="en-GB" sz="1100"/>
              <a:t>Remember we are looking for stability.</a:t>
            </a:r>
            <a:endParaRPr sz="1100"/>
          </a:p>
          <a:p>
            <a:pPr indent="-298450" lvl="0" marL="457200" rtl="0" algn="l">
              <a:lnSpc>
                <a:spcPct val="150000"/>
              </a:lnSpc>
              <a:spcBef>
                <a:spcPts val="0"/>
              </a:spcBef>
              <a:spcAft>
                <a:spcPts val="0"/>
              </a:spcAft>
              <a:buSzPts val="1100"/>
              <a:buChar char="●"/>
            </a:pPr>
            <a:r>
              <a:rPr lang="en-GB" sz="1100"/>
              <a:t>Unlike stocks and crypto currencies we do not hope we see great fluctuations here.</a:t>
            </a:r>
            <a:endParaRPr sz="1100"/>
          </a:p>
          <a:p>
            <a:pPr indent="0" lvl="0" marL="0" rtl="0" algn="l">
              <a:spcBef>
                <a:spcPts val="1600"/>
              </a:spcBef>
              <a:spcAft>
                <a:spcPts val="0"/>
              </a:spcAft>
              <a:buNone/>
            </a:pPr>
            <a:r>
              <a:rPr lang="en-GB" sz="1100"/>
              <a:t> </a:t>
            </a:r>
            <a:endParaRPr sz="1100"/>
          </a:p>
          <a:p>
            <a:pPr indent="0" lvl="0" marL="0" rtl="0" algn="l">
              <a:spcBef>
                <a:spcPts val="1600"/>
              </a:spcBef>
              <a:spcAft>
                <a:spcPts val="1600"/>
              </a:spcAft>
              <a:buNone/>
            </a:pPr>
            <a:r>
              <a:t/>
            </a:r>
            <a:endParaRPr sz="1100"/>
          </a:p>
        </p:txBody>
      </p:sp>
      <p:pic>
        <p:nvPicPr>
          <p:cNvPr id="284" name="Google Shape;284;p32"/>
          <p:cNvPicPr preferRelativeResize="0"/>
          <p:nvPr/>
        </p:nvPicPr>
        <p:blipFill>
          <a:blip r:embed="rId3">
            <a:alphaModFix/>
          </a:blip>
          <a:stretch>
            <a:fillRect/>
          </a:stretch>
        </p:blipFill>
        <p:spPr>
          <a:xfrm>
            <a:off x="2507375" y="2816250"/>
            <a:ext cx="4129259" cy="2196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3"/>
          <p:cNvSpPr txBox="1"/>
          <p:nvPr>
            <p:ph idx="1" type="body"/>
          </p:nvPr>
        </p:nvSpPr>
        <p:spPr>
          <a:xfrm>
            <a:off x="730000" y="2650950"/>
            <a:ext cx="7426800" cy="2117100"/>
          </a:xfrm>
          <a:prstGeom prst="rect">
            <a:avLst/>
          </a:prstGeom>
        </p:spPr>
        <p:txBody>
          <a:bodyPr anchorCtr="0" anchor="t" bIns="91425" lIns="91425" spcFirstLastPara="1" rIns="91425" wrap="square" tIns="91425">
            <a:noAutofit/>
          </a:bodyPr>
          <a:lstStyle/>
          <a:p>
            <a:pPr indent="-298450" lvl="0" marL="457200" rtl="0" algn="l">
              <a:lnSpc>
                <a:spcPct val="200000"/>
              </a:lnSpc>
              <a:spcBef>
                <a:spcPts val="0"/>
              </a:spcBef>
              <a:spcAft>
                <a:spcPts val="0"/>
              </a:spcAft>
              <a:buSzPts val="1100"/>
              <a:buChar char="●"/>
            </a:pPr>
            <a:r>
              <a:rPr lang="en-GB" sz="1100"/>
              <a:t>Auto Times Series - collection of multiple time series models (https://github.com/AutoViML/Auto_TS)</a:t>
            </a:r>
            <a:endParaRPr sz="1100"/>
          </a:p>
          <a:p>
            <a:pPr indent="-298450" lvl="0" marL="457200" rtl="0" algn="l">
              <a:lnSpc>
                <a:spcPct val="200000"/>
              </a:lnSpc>
              <a:spcBef>
                <a:spcPts val="0"/>
              </a:spcBef>
              <a:spcAft>
                <a:spcPts val="0"/>
              </a:spcAft>
              <a:buSzPts val="1100"/>
              <a:buChar char="●"/>
            </a:pPr>
            <a:r>
              <a:rPr lang="en-GB" sz="1100"/>
              <a:t>Best model is determined based off of the RMSE (Root Mean Squared Error) or NRMSE.</a:t>
            </a:r>
            <a:endParaRPr sz="1100"/>
          </a:p>
          <a:p>
            <a:pPr indent="-298450" lvl="0" marL="457200" rtl="0" algn="l">
              <a:lnSpc>
                <a:spcPct val="200000"/>
              </a:lnSpc>
              <a:spcBef>
                <a:spcPts val="0"/>
              </a:spcBef>
              <a:spcAft>
                <a:spcPts val="0"/>
              </a:spcAft>
              <a:buSzPts val="1100"/>
              <a:buChar char="●"/>
            </a:pPr>
            <a:r>
              <a:rPr lang="en-GB" sz="1100"/>
              <a:t>RMSE is the </a:t>
            </a:r>
            <a:r>
              <a:rPr lang="en-GB" sz="1100">
                <a:uFill>
                  <a:noFill/>
                </a:uFill>
                <a:hlinkClick r:id="rId3"/>
              </a:rPr>
              <a:t>standard deviation</a:t>
            </a:r>
            <a:r>
              <a:rPr lang="en-GB" sz="1100"/>
              <a:t> of the </a:t>
            </a:r>
            <a:r>
              <a:rPr lang="en-GB" sz="1100">
                <a:uFill>
                  <a:noFill/>
                </a:uFill>
                <a:hlinkClick r:id="rId4"/>
              </a:rPr>
              <a:t>residuals</a:t>
            </a:r>
            <a:r>
              <a:rPr lang="en-GB" sz="1100"/>
              <a:t> (</a:t>
            </a:r>
            <a:r>
              <a:rPr lang="en-GB" sz="1100">
                <a:uFill>
                  <a:noFill/>
                </a:uFill>
                <a:hlinkClick r:id="rId5"/>
              </a:rPr>
              <a:t>prediction errors</a:t>
            </a:r>
            <a:r>
              <a:rPr lang="en-GB" sz="1100"/>
              <a:t>). Residuals are a measure of how far from the regression line data points are; RMSE is a measure of how spread out are these residuals. </a:t>
            </a:r>
            <a:r>
              <a:rPr lang="en-GB" sz="1100">
                <a:solidFill>
                  <a:srgbClr val="777777"/>
                </a:solidFill>
                <a:highlight>
                  <a:srgbClr val="FFFFFF"/>
                </a:highlight>
                <a:latin typeface="Arial"/>
                <a:ea typeface="Arial"/>
                <a:cs typeface="Arial"/>
                <a:sym typeface="Arial"/>
              </a:rPr>
              <a:t> </a:t>
            </a:r>
            <a:r>
              <a:rPr lang="en-GB" sz="1100"/>
              <a:t> </a:t>
            </a:r>
            <a:endParaRPr sz="1100"/>
          </a:p>
          <a:p>
            <a:pPr indent="-298450" lvl="0" marL="457200" rtl="0" algn="l">
              <a:lnSpc>
                <a:spcPct val="200000"/>
              </a:lnSpc>
              <a:spcBef>
                <a:spcPts val="0"/>
              </a:spcBef>
              <a:spcAft>
                <a:spcPts val="0"/>
              </a:spcAft>
              <a:buSzPts val="1100"/>
              <a:buChar char="●"/>
            </a:pPr>
            <a:r>
              <a:rPr lang="en-GB" sz="1100"/>
              <a:t>Some of the models have small RMSE scores (like- 0.000xxx). This could be a cause for concern due to over fitting. </a:t>
            </a:r>
            <a:r>
              <a:rPr lang="en-GB" sz="1100"/>
              <a:t>Possibly  fixed with larger dataset but also keep in mind that we are looking at stable coins who ideally stay near 1. </a:t>
            </a:r>
            <a:endParaRPr sz="1100"/>
          </a:p>
        </p:txBody>
      </p:sp>
      <p:pic>
        <p:nvPicPr>
          <p:cNvPr id="290" name="Google Shape;290;p33"/>
          <p:cNvPicPr preferRelativeResize="0"/>
          <p:nvPr/>
        </p:nvPicPr>
        <p:blipFill>
          <a:blip r:embed="rId6">
            <a:alphaModFix/>
          </a:blip>
          <a:stretch>
            <a:fillRect/>
          </a:stretch>
        </p:blipFill>
        <p:spPr>
          <a:xfrm>
            <a:off x="334475" y="1302338"/>
            <a:ext cx="3308524" cy="1424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4"/>
          <p:cNvSpPr txBox="1"/>
          <p:nvPr>
            <p:ph type="title"/>
          </p:nvPr>
        </p:nvSpPr>
        <p:spPr>
          <a:xfrm>
            <a:off x="730000" y="1318650"/>
            <a:ext cx="62958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Augmented Dickey Fuller Test</a:t>
            </a:r>
            <a:endParaRPr/>
          </a:p>
        </p:txBody>
      </p:sp>
      <p:sp>
        <p:nvSpPr>
          <p:cNvPr id="296" name="Google Shape;296;p34"/>
          <p:cNvSpPr txBox="1"/>
          <p:nvPr>
            <p:ph idx="1" type="body"/>
          </p:nvPr>
        </p:nvSpPr>
        <p:spPr>
          <a:xfrm>
            <a:off x="721225" y="1965150"/>
            <a:ext cx="7741800" cy="29229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sz="1100"/>
              <a:t>Determine if data is stationary i.e. does not have a trend nor is affected by seasonality. (mean and variance remain constant)</a:t>
            </a:r>
            <a:endParaRPr sz="1100"/>
          </a:p>
          <a:p>
            <a:pPr indent="-298450" lvl="0" marL="457200" rtl="0" algn="l">
              <a:spcBef>
                <a:spcPts val="0"/>
              </a:spcBef>
              <a:spcAft>
                <a:spcPts val="0"/>
              </a:spcAft>
              <a:buSzPts val="1100"/>
              <a:buChar char="●"/>
            </a:pPr>
            <a:r>
              <a:rPr lang="en-GB" sz="1100"/>
              <a:t>Lag - differences are used to create stationary data from unstationary. Needed for ARIMA and VAR models.</a:t>
            </a:r>
            <a:endParaRPr sz="1100"/>
          </a:p>
          <a:p>
            <a:pPr indent="-298450" lvl="0" marL="457200" rtl="0" algn="l">
              <a:spcBef>
                <a:spcPts val="0"/>
              </a:spcBef>
              <a:spcAft>
                <a:spcPts val="0"/>
              </a:spcAft>
              <a:buSzPts val="1100"/>
              <a:buChar char="●"/>
            </a:pPr>
            <a:r>
              <a:rPr lang="en-GB" sz="1100"/>
              <a:t>Determining how many lag-differences are needed to make data stationary . </a:t>
            </a:r>
            <a:endParaRPr sz="1100"/>
          </a:p>
          <a:p>
            <a:pPr indent="0" lvl="0" marL="0" rtl="0" algn="l">
              <a:spcBef>
                <a:spcPts val="1600"/>
              </a:spcBef>
              <a:spcAft>
                <a:spcPts val="0"/>
              </a:spcAft>
              <a:buNone/>
            </a:pPr>
            <a:r>
              <a:rPr lang="en-GB" sz="1100"/>
              <a:t>Results:-</a:t>
            </a:r>
            <a:endParaRPr sz="1100"/>
          </a:p>
          <a:p>
            <a:pPr indent="-298450" lvl="0" marL="457200" rtl="0" algn="l">
              <a:spcBef>
                <a:spcPts val="1600"/>
              </a:spcBef>
              <a:spcAft>
                <a:spcPts val="0"/>
              </a:spcAft>
              <a:buSzPts val="1100"/>
              <a:buAutoNum type="arabicPeriod"/>
            </a:pPr>
            <a:r>
              <a:rPr lang="en-GB" sz="1100"/>
              <a:t>BUSD - required lag-1 difference. </a:t>
            </a:r>
            <a:endParaRPr sz="1100"/>
          </a:p>
          <a:p>
            <a:pPr indent="-298450" lvl="0" marL="457200" rtl="0" algn="l">
              <a:spcBef>
                <a:spcPts val="0"/>
              </a:spcBef>
              <a:spcAft>
                <a:spcPts val="0"/>
              </a:spcAft>
              <a:buSzPts val="1100"/>
              <a:buAutoNum type="arabicPeriod"/>
            </a:pPr>
            <a:r>
              <a:rPr lang="en-GB" sz="1100"/>
              <a:t>DAI - data is stationary. No lag difference needed.</a:t>
            </a:r>
            <a:endParaRPr sz="1100"/>
          </a:p>
          <a:p>
            <a:pPr indent="-298450" lvl="0" marL="457200" rtl="0" algn="l">
              <a:spcBef>
                <a:spcPts val="0"/>
              </a:spcBef>
              <a:spcAft>
                <a:spcPts val="0"/>
              </a:spcAft>
              <a:buSzPts val="1100"/>
              <a:buAutoNum type="arabicPeriod"/>
            </a:pPr>
            <a:r>
              <a:rPr lang="en-GB" sz="1100"/>
              <a:t>USDC - required lag-1 difference. </a:t>
            </a:r>
            <a:endParaRPr sz="1100"/>
          </a:p>
          <a:p>
            <a:pPr indent="-298450" lvl="0" marL="457200" rtl="0" algn="l">
              <a:spcBef>
                <a:spcPts val="0"/>
              </a:spcBef>
              <a:spcAft>
                <a:spcPts val="0"/>
              </a:spcAft>
              <a:buSzPts val="1100"/>
              <a:buAutoNum type="arabicPeriod"/>
            </a:pPr>
            <a:r>
              <a:rPr lang="en-GB" sz="1100"/>
              <a:t>USDT - required lag-1 difference. </a:t>
            </a:r>
            <a:endParaRPr sz="1100"/>
          </a:p>
          <a:p>
            <a:pPr indent="0" lvl="0" marL="0" rtl="0" algn="l">
              <a:spcBef>
                <a:spcPts val="1600"/>
              </a:spcBef>
              <a:spcAft>
                <a:spcPts val="1600"/>
              </a:spcAft>
              <a:buNone/>
            </a:pPr>
            <a:r>
              <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35"/>
          <p:cNvPicPr preferRelativeResize="0"/>
          <p:nvPr/>
        </p:nvPicPr>
        <p:blipFill rotWithShape="1">
          <a:blip r:embed="rId3">
            <a:alphaModFix/>
          </a:blip>
          <a:srcRect b="33337" l="0" r="0" t="0"/>
          <a:stretch/>
        </p:blipFill>
        <p:spPr>
          <a:xfrm>
            <a:off x="408550" y="145100"/>
            <a:ext cx="8411999" cy="49385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6"/>
          <p:cNvSpPr txBox="1"/>
          <p:nvPr>
            <p:ph type="title"/>
          </p:nvPr>
        </p:nvSpPr>
        <p:spPr>
          <a:xfrm>
            <a:off x="730000" y="1318650"/>
            <a:ext cx="72078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Vector AutoRegression (VAR)</a:t>
            </a:r>
            <a:endParaRPr/>
          </a:p>
        </p:txBody>
      </p:sp>
      <p:sp>
        <p:nvSpPr>
          <p:cNvPr id="307" name="Google Shape;307;p36"/>
          <p:cNvSpPr txBox="1"/>
          <p:nvPr>
            <p:ph idx="1" type="body"/>
          </p:nvPr>
        </p:nvSpPr>
        <p:spPr>
          <a:xfrm>
            <a:off x="730000" y="2121950"/>
            <a:ext cx="7938900" cy="2276700"/>
          </a:xfrm>
          <a:prstGeom prst="rect">
            <a:avLst/>
          </a:prstGeom>
        </p:spPr>
        <p:txBody>
          <a:bodyPr anchorCtr="0" anchor="t" bIns="91425" lIns="91425" spcFirstLastPara="1" rIns="91425" wrap="square" tIns="91425">
            <a:noAutofit/>
          </a:bodyPr>
          <a:lstStyle/>
          <a:p>
            <a:pPr indent="-298450" lvl="0" marL="457200" rtl="0" algn="l">
              <a:lnSpc>
                <a:spcPct val="200000"/>
              </a:lnSpc>
              <a:spcBef>
                <a:spcPts val="0"/>
              </a:spcBef>
              <a:spcAft>
                <a:spcPts val="0"/>
              </a:spcAft>
              <a:buSzPts val="1100"/>
              <a:buChar char="●"/>
            </a:pPr>
            <a:r>
              <a:rPr lang="en-GB" sz="1100"/>
              <a:t>Vector Autoregression (VAR) is a multivariate forecasting algorithm that is used when two or more </a:t>
            </a:r>
            <a:r>
              <a:rPr lang="en-GB" sz="1100">
                <a:uFill>
                  <a:noFill/>
                </a:uFill>
                <a:hlinkClick r:id="rId3"/>
              </a:rPr>
              <a:t>time series</a:t>
            </a:r>
            <a:r>
              <a:rPr lang="en-GB" sz="1100"/>
              <a:t> influence each other.</a:t>
            </a:r>
            <a:endParaRPr sz="1100"/>
          </a:p>
          <a:p>
            <a:pPr indent="-304800" lvl="0" marL="457200" rtl="0" algn="l">
              <a:lnSpc>
                <a:spcPct val="200000"/>
              </a:lnSpc>
              <a:spcBef>
                <a:spcPts val="0"/>
              </a:spcBef>
              <a:spcAft>
                <a:spcPts val="0"/>
              </a:spcAft>
              <a:buClr>
                <a:srgbClr val="111111"/>
              </a:buClr>
              <a:buSzPts val="1200"/>
              <a:buFont typeface="Raleway"/>
              <a:buChar char="●"/>
            </a:pPr>
            <a:r>
              <a:rPr lang="en-GB" sz="1100"/>
              <a:t>Vector Auto Regression (VAR) is bi-directional i.e. the variables influence each other.</a:t>
            </a:r>
            <a:endParaRPr sz="1100"/>
          </a:p>
          <a:p>
            <a:pPr indent="-298450" lvl="0" marL="457200" rtl="0" algn="l">
              <a:lnSpc>
                <a:spcPct val="200000"/>
              </a:lnSpc>
              <a:spcBef>
                <a:spcPts val="0"/>
              </a:spcBef>
              <a:spcAft>
                <a:spcPts val="0"/>
              </a:spcAft>
              <a:buSzPts val="1100"/>
              <a:buChar char="●"/>
            </a:pPr>
            <a:r>
              <a:rPr lang="en-GB" sz="1100"/>
              <a:t>Seems to be the best model in terms of RMSE for BUSD, USDC, and USDT. </a:t>
            </a:r>
            <a:endParaRPr sz="1100"/>
          </a:p>
          <a:p>
            <a:pPr indent="-304800" lvl="0" marL="457200" marR="0" rtl="0" algn="l">
              <a:lnSpc>
                <a:spcPct val="200000"/>
              </a:lnSpc>
              <a:spcBef>
                <a:spcPts val="0"/>
              </a:spcBef>
              <a:spcAft>
                <a:spcPts val="0"/>
              </a:spcAft>
              <a:buClr>
                <a:srgbClr val="111111"/>
              </a:buClr>
              <a:buSzPts val="1200"/>
              <a:buFont typeface="Raleway"/>
              <a:buChar char="●"/>
            </a:pPr>
            <a:r>
              <a:rPr lang="en-GB" sz="1100"/>
              <a:t>Impulse response functions trace the dynamic impact to a system of a “shock” or change to an input</a:t>
            </a:r>
            <a:endParaRPr sz="1100"/>
          </a:p>
          <a:p>
            <a:pPr indent="0" lvl="0" marL="0" rtl="0" algn="l">
              <a:spcBef>
                <a:spcPts val="1600"/>
              </a:spcBef>
              <a:spcAft>
                <a:spcPts val="1600"/>
              </a:spcAft>
              <a:buNone/>
            </a:pPr>
            <a:r>
              <a:t/>
            </a:r>
            <a:endParaRPr sz="1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37"/>
          <p:cNvPicPr preferRelativeResize="0"/>
          <p:nvPr/>
        </p:nvPicPr>
        <p:blipFill>
          <a:blip r:embed="rId3">
            <a:alphaModFix/>
          </a:blip>
          <a:stretch>
            <a:fillRect/>
          </a:stretch>
        </p:blipFill>
        <p:spPr>
          <a:xfrm>
            <a:off x="152400" y="152400"/>
            <a:ext cx="8790600" cy="4684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8"/>
          <p:cNvSpPr txBox="1"/>
          <p:nvPr>
            <p:ph type="title"/>
          </p:nvPr>
        </p:nvSpPr>
        <p:spPr>
          <a:xfrm>
            <a:off x="730000" y="1318650"/>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Prophet</a:t>
            </a:r>
            <a:endParaRPr/>
          </a:p>
        </p:txBody>
      </p:sp>
      <p:sp>
        <p:nvSpPr>
          <p:cNvPr id="318" name="Google Shape;318;p38"/>
          <p:cNvSpPr txBox="1"/>
          <p:nvPr>
            <p:ph idx="1" type="body"/>
          </p:nvPr>
        </p:nvSpPr>
        <p:spPr>
          <a:xfrm>
            <a:off x="730000" y="2121950"/>
            <a:ext cx="7464600" cy="1269900"/>
          </a:xfrm>
          <a:prstGeom prst="rect">
            <a:avLst/>
          </a:prstGeom>
        </p:spPr>
        <p:txBody>
          <a:bodyPr anchorCtr="0" anchor="t" bIns="91425" lIns="91425" spcFirstLastPara="1" rIns="91425" wrap="square" tIns="91425">
            <a:noAutofit/>
          </a:bodyPr>
          <a:lstStyle/>
          <a:p>
            <a:pPr indent="-298450" lvl="0" marL="457200" rtl="0" algn="l">
              <a:lnSpc>
                <a:spcPct val="200000"/>
              </a:lnSpc>
              <a:spcBef>
                <a:spcPts val="0"/>
              </a:spcBef>
              <a:spcAft>
                <a:spcPts val="0"/>
              </a:spcAft>
              <a:buSzPts val="1100"/>
              <a:buChar char="●"/>
            </a:pPr>
            <a:r>
              <a:rPr lang="en-GB" sz="1100"/>
              <a:t>Model used for time series </a:t>
            </a:r>
            <a:r>
              <a:rPr lang="en-GB" sz="1100"/>
              <a:t>evaluation</a:t>
            </a:r>
            <a:r>
              <a:rPr lang="en-GB" sz="1100"/>
              <a:t> and forecasting. It works best with data that has seasonality. </a:t>
            </a:r>
            <a:endParaRPr sz="1100"/>
          </a:p>
          <a:p>
            <a:pPr indent="-298450" lvl="0" marL="457200" rtl="0" algn="l">
              <a:lnSpc>
                <a:spcPct val="200000"/>
              </a:lnSpc>
              <a:spcBef>
                <a:spcPts val="0"/>
              </a:spcBef>
              <a:spcAft>
                <a:spcPts val="0"/>
              </a:spcAft>
              <a:buSzPts val="1100"/>
              <a:buChar char="●"/>
            </a:pPr>
            <a:r>
              <a:rPr lang="en-GB" sz="1100"/>
              <a:t>Results for all stable coins show that Prophet fell short to the VAR model in regards to RMSE score. </a:t>
            </a:r>
            <a:endParaRPr sz="1100"/>
          </a:p>
          <a:p>
            <a:pPr indent="-298450" lvl="0" marL="457200" rtl="0" algn="l">
              <a:lnSpc>
                <a:spcPct val="200000"/>
              </a:lnSpc>
              <a:spcBef>
                <a:spcPts val="0"/>
              </a:spcBef>
              <a:spcAft>
                <a:spcPts val="0"/>
              </a:spcAft>
              <a:buSzPts val="1100"/>
              <a:buChar char="●"/>
            </a:pPr>
            <a:r>
              <a:rPr lang="en-GB" sz="1100"/>
              <a:t>Only in the DAI stable coin did auto_Sarimax outperform both VAR and Prophet models. </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Motivation &amp; Summary</a:t>
            </a:r>
            <a:endParaRPr/>
          </a:p>
        </p:txBody>
      </p:sp>
      <p:sp>
        <p:nvSpPr>
          <p:cNvPr id="192" name="Google Shape;192;p21"/>
          <p:cNvSpPr txBox="1"/>
          <p:nvPr>
            <p:ph idx="1" type="body"/>
          </p:nvPr>
        </p:nvSpPr>
        <p:spPr>
          <a:xfrm>
            <a:off x="761925" y="2155075"/>
            <a:ext cx="7122900" cy="132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200"/>
              <a:t>Despite the recent downward trend in crypto currencies and stable coins within the previous six months, they continue to be an integral digital currency and form of investment.</a:t>
            </a:r>
            <a:endParaRPr sz="1200"/>
          </a:p>
        </p:txBody>
      </p:sp>
      <p:pic>
        <p:nvPicPr>
          <p:cNvPr descr="shutterstock_429987889_edited.jpg" id="193" name="Google Shape;193;p21"/>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pic>
        <p:nvPicPr>
          <p:cNvPr id="194" name="Google Shape;194;p21"/>
          <p:cNvPicPr preferRelativeResize="0"/>
          <p:nvPr/>
        </p:nvPicPr>
        <p:blipFill>
          <a:blip r:embed="rId4">
            <a:alphaModFix/>
          </a:blip>
          <a:stretch>
            <a:fillRect/>
          </a:stretch>
        </p:blipFill>
        <p:spPr>
          <a:xfrm>
            <a:off x="0" y="3584625"/>
            <a:ext cx="9143998" cy="15779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39"/>
          <p:cNvPicPr preferRelativeResize="0"/>
          <p:nvPr/>
        </p:nvPicPr>
        <p:blipFill>
          <a:blip r:embed="rId3">
            <a:alphaModFix/>
          </a:blip>
          <a:stretch>
            <a:fillRect/>
          </a:stretch>
        </p:blipFill>
        <p:spPr>
          <a:xfrm>
            <a:off x="102150" y="152400"/>
            <a:ext cx="8768624" cy="4991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p40"/>
          <p:cNvPicPr preferRelativeResize="0"/>
          <p:nvPr/>
        </p:nvPicPr>
        <p:blipFill>
          <a:blip r:embed="rId3">
            <a:alphaModFix/>
          </a:blip>
          <a:stretch>
            <a:fillRect/>
          </a:stretch>
        </p:blipFill>
        <p:spPr>
          <a:xfrm>
            <a:off x="228600" y="214600"/>
            <a:ext cx="8660849" cy="47479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1"/>
          <p:cNvSpPr txBox="1"/>
          <p:nvPr>
            <p:ph type="title"/>
          </p:nvPr>
        </p:nvSpPr>
        <p:spPr>
          <a:xfrm>
            <a:off x="730000" y="1318650"/>
            <a:ext cx="7966500" cy="12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SARIMAX (Seasonal </a:t>
            </a:r>
            <a:r>
              <a:rPr lang="en-GB"/>
              <a:t>Auto-Regressive</a:t>
            </a:r>
            <a:r>
              <a:rPr lang="en-GB"/>
              <a:t> Integrated Moving Average w/ eXogenous factors</a:t>
            </a:r>
            <a:endParaRPr/>
          </a:p>
        </p:txBody>
      </p:sp>
      <p:sp>
        <p:nvSpPr>
          <p:cNvPr id="334" name="Google Shape;334;p41"/>
          <p:cNvSpPr txBox="1"/>
          <p:nvPr>
            <p:ph idx="1" type="body"/>
          </p:nvPr>
        </p:nvSpPr>
        <p:spPr>
          <a:xfrm>
            <a:off x="655550" y="2731200"/>
            <a:ext cx="7836600" cy="8523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sz="1100"/>
              <a:t>ARIMA models </a:t>
            </a:r>
            <a:r>
              <a:rPr lang="en-GB" sz="1100"/>
              <a:t>prefer</a:t>
            </a:r>
            <a:r>
              <a:rPr lang="en-GB" sz="1100"/>
              <a:t> stationary data.</a:t>
            </a:r>
            <a:endParaRPr sz="1100"/>
          </a:p>
          <a:p>
            <a:pPr indent="-298450" lvl="0" marL="457200" rtl="0" algn="l">
              <a:spcBef>
                <a:spcPts val="0"/>
              </a:spcBef>
              <a:spcAft>
                <a:spcPts val="0"/>
              </a:spcAft>
              <a:buSzPts val="1100"/>
              <a:buChar char="●"/>
            </a:pPr>
            <a:r>
              <a:rPr lang="en-GB" sz="1100"/>
              <a:t>SARIMAX is an updated ARIMA model that will take </a:t>
            </a:r>
            <a:r>
              <a:rPr lang="en-GB" sz="1100"/>
              <a:t>non stationary</a:t>
            </a:r>
            <a:r>
              <a:rPr lang="en-GB" sz="1100"/>
              <a:t> data. </a:t>
            </a:r>
            <a:endParaRPr sz="1100"/>
          </a:p>
          <a:p>
            <a:pPr indent="0" lvl="0" marL="0" rtl="0" algn="l">
              <a:spcBef>
                <a:spcPts val="1600"/>
              </a:spcBef>
              <a:spcAft>
                <a:spcPts val="1600"/>
              </a:spcAft>
              <a:buNone/>
            </a:pPr>
            <a:r>
              <a:t/>
            </a:r>
            <a:endParaRPr sz="1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42"/>
          <p:cNvPicPr preferRelativeResize="0"/>
          <p:nvPr/>
        </p:nvPicPr>
        <p:blipFill>
          <a:blip r:embed="rId3">
            <a:alphaModFix/>
          </a:blip>
          <a:stretch>
            <a:fillRect/>
          </a:stretch>
        </p:blipFill>
        <p:spPr>
          <a:xfrm>
            <a:off x="76200" y="76200"/>
            <a:ext cx="8958026" cy="4910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3"/>
          <p:cNvSpPr txBox="1"/>
          <p:nvPr>
            <p:ph type="title"/>
          </p:nvPr>
        </p:nvSpPr>
        <p:spPr>
          <a:xfrm>
            <a:off x="730000" y="1318650"/>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XGBOOST</a:t>
            </a:r>
            <a:endParaRPr/>
          </a:p>
        </p:txBody>
      </p:sp>
      <p:sp>
        <p:nvSpPr>
          <p:cNvPr id="345" name="Google Shape;345;p43"/>
          <p:cNvSpPr txBox="1"/>
          <p:nvPr>
            <p:ph idx="1" type="body"/>
          </p:nvPr>
        </p:nvSpPr>
        <p:spPr>
          <a:xfrm>
            <a:off x="721225" y="2117550"/>
            <a:ext cx="7866000" cy="1150200"/>
          </a:xfrm>
          <a:prstGeom prst="rect">
            <a:avLst/>
          </a:prstGeom>
        </p:spPr>
        <p:txBody>
          <a:bodyPr anchorCtr="0" anchor="t" bIns="91425" lIns="91425" spcFirstLastPara="1" rIns="91425" wrap="square" tIns="91425">
            <a:noAutofit/>
          </a:bodyPr>
          <a:lstStyle/>
          <a:p>
            <a:pPr indent="-298450" lvl="0" marL="457200" rtl="0" algn="l">
              <a:lnSpc>
                <a:spcPct val="200000"/>
              </a:lnSpc>
              <a:spcBef>
                <a:spcPts val="0"/>
              </a:spcBef>
              <a:spcAft>
                <a:spcPts val="0"/>
              </a:spcAft>
              <a:buSzPts val="1100"/>
              <a:buChar char="●"/>
            </a:pPr>
            <a:r>
              <a:rPr lang="en-GB" sz="1100">
                <a:uFill>
                  <a:noFill/>
                </a:uFill>
                <a:hlinkClick r:id="rId3"/>
              </a:rPr>
              <a:t>XGBoost</a:t>
            </a:r>
            <a:r>
              <a:rPr lang="en-GB" sz="1100"/>
              <a:t> is a decision-tree-based ensemble Machine Learning algorithm that uses a </a:t>
            </a:r>
            <a:r>
              <a:rPr lang="en-GB" sz="1100">
                <a:uFill>
                  <a:noFill/>
                </a:uFill>
                <a:hlinkClick r:id="rId4"/>
              </a:rPr>
              <a:t>gradient boosting</a:t>
            </a:r>
            <a:r>
              <a:rPr lang="en-GB" sz="1100"/>
              <a:t> framework</a:t>
            </a:r>
            <a:endParaRPr sz="1100"/>
          </a:p>
          <a:p>
            <a:pPr indent="-298450" lvl="0" marL="457200" rtl="0" algn="l">
              <a:lnSpc>
                <a:spcPct val="200000"/>
              </a:lnSpc>
              <a:spcBef>
                <a:spcPts val="0"/>
              </a:spcBef>
              <a:spcAft>
                <a:spcPts val="0"/>
              </a:spcAft>
              <a:buSzPts val="1100"/>
              <a:buChar char="●"/>
            </a:pPr>
            <a:r>
              <a:rPr lang="en-GB" sz="1100"/>
              <a:t>In all 4 stable coins the XGBOOST RMSE value came back as infinity. </a:t>
            </a:r>
            <a:endParaRPr sz="1100"/>
          </a:p>
          <a:p>
            <a:pPr indent="-298450" lvl="0" marL="457200" rtl="0" algn="l">
              <a:lnSpc>
                <a:spcPct val="200000"/>
              </a:lnSpc>
              <a:spcBef>
                <a:spcPts val="0"/>
              </a:spcBef>
              <a:spcAft>
                <a:spcPts val="0"/>
              </a:spcAft>
              <a:buSzPts val="1100"/>
              <a:buChar char="●"/>
            </a:pPr>
            <a:r>
              <a:rPr lang="en-GB" sz="1100"/>
              <a:t>This model will not be a good form analysis for these datasets. </a:t>
            </a:r>
            <a:endParaRPr sz="1100"/>
          </a:p>
          <a:p>
            <a:pPr indent="0" lvl="0" marL="0" rtl="0" algn="l">
              <a:spcBef>
                <a:spcPts val="1600"/>
              </a:spcBef>
              <a:spcAft>
                <a:spcPts val="1600"/>
              </a:spcAft>
              <a:buNone/>
            </a:pPr>
            <a:r>
              <a:t/>
            </a:r>
            <a:endParaRPr sz="11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p44"/>
          <p:cNvPicPr preferRelativeResize="0"/>
          <p:nvPr/>
        </p:nvPicPr>
        <p:blipFill>
          <a:blip r:embed="rId3">
            <a:alphaModFix/>
          </a:blip>
          <a:stretch>
            <a:fillRect/>
          </a:stretch>
        </p:blipFill>
        <p:spPr>
          <a:xfrm>
            <a:off x="1415250" y="1361000"/>
            <a:ext cx="2076450" cy="1609725"/>
          </a:xfrm>
          <a:prstGeom prst="rect">
            <a:avLst/>
          </a:prstGeom>
          <a:noFill/>
          <a:ln>
            <a:noFill/>
          </a:ln>
        </p:spPr>
      </p:pic>
      <p:pic>
        <p:nvPicPr>
          <p:cNvPr id="351" name="Google Shape;351;p44"/>
          <p:cNvPicPr preferRelativeResize="0"/>
          <p:nvPr/>
        </p:nvPicPr>
        <p:blipFill>
          <a:blip r:embed="rId4">
            <a:alphaModFix/>
          </a:blip>
          <a:stretch>
            <a:fillRect/>
          </a:stretch>
        </p:blipFill>
        <p:spPr>
          <a:xfrm>
            <a:off x="1415650" y="3275525"/>
            <a:ext cx="2076450" cy="1600200"/>
          </a:xfrm>
          <a:prstGeom prst="rect">
            <a:avLst/>
          </a:prstGeom>
          <a:noFill/>
          <a:ln>
            <a:noFill/>
          </a:ln>
        </p:spPr>
      </p:pic>
      <p:pic>
        <p:nvPicPr>
          <p:cNvPr id="352" name="Google Shape;352;p44"/>
          <p:cNvPicPr preferRelativeResize="0"/>
          <p:nvPr/>
        </p:nvPicPr>
        <p:blipFill>
          <a:blip r:embed="rId5">
            <a:alphaModFix/>
          </a:blip>
          <a:stretch>
            <a:fillRect/>
          </a:stretch>
        </p:blipFill>
        <p:spPr>
          <a:xfrm>
            <a:off x="5647600" y="1370525"/>
            <a:ext cx="2152650" cy="1600200"/>
          </a:xfrm>
          <a:prstGeom prst="rect">
            <a:avLst/>
          </a:prstGeom>
          <a:noFill/>
          <a:ln>
            <a:noFill/>
          </a:ln>
        </p:spPr>
      </p:pic>
      <p:pic>
        <p:nvPicPr>
          <p:cNvPr id="353" name="Google Shape;353;p44"/>
          <p:cNvPicPr preferRelativeResize="0"/>
          <p:nvPr/>
        </p:nvPicPr>
        <p:blipFill>
          <a:blip r:embed="rId6">
            <a:alphaModFix/>
          </a:blip>
          <a:stretch>
            <a:fillRect/>
          </a:stretch>
        </p:blipFill>
        <p:spPr>
          <a:xfrm>
            <a:off x="5632625" y="3275525"/>
            <a:ext cx="2152650" cy="1600200"/>
          </a:xfrm>
          <a:prstGeom prst="rect">
            <a:avLst/>
          </a:prstGeom>
          <a:noFill/>
          <a:ln>
            <a:noFill/>
          </a:ln>
        </p:spPr>
      </p:pic>
      <p:sp>
        <p:nvSpPr>
          <p:cNvPr id="354" name="Google Shape;354;p44"/>
          <p:cNvSpPr txBox="1"/>
          <p:nvPr/>
        </p:nvSpPr>
        <p:spPr>
          <a:xfrm>
            <a:off x="3082850" y="313725"/>
            <a:ext cx="26265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600">
                <a:solidFill>
                  <a:schemeClr val="dk2"/>
                </a:solidFill>
                <a:latin typeface="Raleway"/>
                <a:ea typeface="Raleway"/>
                <a:cs typeface="Raleway"/>
                <a:sym typeface="Raleway"/>
              </a:rPr>
              <a:t>RMSE Scores</a:t>
            </a:r>
            <a:endParaRPr>
              <a:latin typeface="Lato"/>
              <a:ea typeface="Lato"/>
              <a:cs typeface="Lato"/>
              <a:sym typeface="Lato"/>
            </a:endParaRPr>
          </a:p>
        </p:txBody>
      </p:sp>
      <p:sp>
        <p:nvSpPr>
          <p:cNvPr id="355" name="Google Shape;355;p44"/>
          <p:cNvSpPr txBox="1"/>
          <p:nvPr/>
        </p:nvSpPr>
        <p:spPr>
          <a:xfrm>
            <a:off x="513950" y="1733150"/>
            <a:ext cx="66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BUSD</a:t>
            </a:r>
            <a:endParaRPr>
              <a:latin typeface="Lato"/>
              <a:ea typeface="Lato"/>
              <a:cs typeface="Lato"/>
              <a:sym typeface="Lato"/>
            </a:endParaRPr>
          </a:p>
        </p:txBody>
      </p:sp>
      <p:sp>
        <p:nvSpPr>
          <p:cNvPr id="356" name="Google Shape;356;p44"/>
          <p:cNvSpPr txBox="1"/>
          <p:nvPr/>
        </p:nvSpPr>
        <p:spPr>
          <a:xfrm>
            <a:off x="513950" y="3709475"/>
            <a:ext cx="66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DAI</a:t>
            </a:r>
            <a:endParaRPr>
              <a:latin typeface="Lato"/>
              <a:ea typeface="Lato"/>
              <a:cs typeface="Lato"/>
              <a:sym typeface="Lato"/>
            </a:endParaRPr>
          </a:p>
        </p:txBody>
      </p:sp>
      <p:sp>
        <p:nvSpPr>
          <p:cNvPr id="357" name="Google Shape;357;p44"/>
          <p:cNvSpPr txBox="1"/>
          <p:nvPr/>
        </p:nvSpPr>
        <p:spPr>
          <a:xfrm>
            <a:off x="4568775" y="1733150"/>
            <a:ext cx="66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USDC</a:t>
            </a:r>
            <a:endParaRPr>
              <a:latin typeface="Lato"/>
              <a:ea typeface="Lato"/>
              <a:cs typeface="Lato"/>
              <a:sym typeface="Lato"/>
            </a:endParaRPr>
          </a:p>
        </p:txBody>
      </p:sp>
      <p:sp>
        <p:nvSpPr>
          <p:cNvPr id="358" name="Google Shape;358;p44"/>
          <p:cNvSpPr txBox="1"/>
          <p:nvPr/>
        </p:nvSpPr>
        <p:spPr>
          <a:xfrm>
            <a:off x="4568775" y="3709475"/>
            <a:ext cx="66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USDT	</a:t>
            </a:r>
            <a:endParaRPr>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5"/>
          <p:cNvSpPr txBox="1"/>
          <p:nvPr/>
        </p:nvSpPr>
        <p:spPr>
          <a:xfrm>
            <a:off x="556100" y="175900"/>
            <a:ext cx="5895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dk2"/>
                </a:solidFill>
                <a:latin typeface="Raleway"/>
                <a:ea typeface="Raleway"/>
                <a:cs typeface="Raleway"/>
                <a:sym typeface="Raleway"/>
              </a:rPr>
              <a:t>BUSD</a:t>
            </a:r>
            <a:r>
              <a:rPr b="1" lang="en-GB" sz="2600">
                <a:solidFill>
                  <a:schemeClr val="dk2"/>
                </a:solidFill>
                <a:latin typeface="Raleway"/>
                <a:ea typeface="Raleway"/>
                <a:cs typeface="Raleway"/>
                <a:sym typeface="Raleway"/>
              </a:rPr>
              <a:t> predictions on new data</a:t>
            </a:r>
            <a:endParaRPr>
              <a:latin typeface="Lato"/>
              <a:ea typeface="Lato"/>
              <a:cs typeface="Lato"/>
              <a:sym typeface="Lato"/>
            </a:endParaRPr>
          </a:p>
        </p:txBody>
      </p:sp>
      <p:pic>
        <p:nvPicPr>
          <p:cNvPr id="364" name="Google Shape;364;p45"/>
          <p:cNvPicPr preferRelativeResize="0"/>
          <p:nvPr/>
        </p:nvPicPr>
        <p:blipFill>
          <a:blip r:embed="rId3">
            <a:alphaModFix/>
          </a:blip>
          <a:stretch>
            <a:fillRect/>
          </a:stretch>
        </p:blipFill>
        <p:spPr>
          <a:xfrm>
            <a:off x="533400" y="716025"/>
            <a:ext cx="7741600" cy="42750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46"/>
          <p:cNvPicPr preferRelativeResize="0"/>
          <p:nvPr/>
        </p:nvPicPr>
        <p:blipFill>
          <a:blip r:embed="rId3">
            <a:alphaModFix/>
          </a:blip>
          <a:stretch>
            <a:fillRect/>
          </a:stretch>
        </p:blipFill>
        <p:spPr>
          <a:xfrm>
            <a:off x="457200" y="675025"/>
            <a:ext cx="7902099" cy="4363700"/>
          </a:xfrm>
          <a:prstGeom prst="rect">
            <a:avLst/>
          </a:prstGeom>
          <a:noFill/>
          <a:ln>
            <a:noFill/>
          </a:ln>
        </p:spPr>
      </p:pic>
      <p:sp>
        <p:nvSpPr>
          <p:cNvPr id="370" name="Google Shape;370;p46"/>
          <p:cNvSpPr txBox="1"/>
          <p:nvPr/>
        </p:nvSpPr>
        <p:spPr>
          <a:xfrm>
            <a:off x="556100" y="175900"/>
            <a:ext cx="5895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dk2"/>
                </a:solidFill>
                <a:latin typeface="Raleway"/>
                <a:ea typeface="Raleway"/>
                <a:cs typeface="Raleway"/>
                <a:sym typeface="Raleway"/>
              </a:rPr>
              <a:t>DAI predictions on new data</a:t>
            </a:r>
            <a:endParaRPr>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47"/>
          <p:cNvPicPr preferRelativeResize="0"/>
          <p:nvPr/>
        </p:nvPicPr>
        <p:blipFill>
          <a:blip r:embed="rId3">
            <a:alphaModFix/>
          </a:blip>
          <a:stretch>
            <a:fillRect/>
          </a:stretch>
        </p:blipFill>
        <p:spPr>
          <a:xfrm>
            <a:off x="-73900" y="-1"/>
            <a:ext cx="9217898" cy="6913449"/>
          </a:xfrm>
          <a:prstGeom prst="rect">
            <a:avLst/>
          </a:prstGeom>
          <a:noFill/>
          <a:ln>
            <a:noFill/>
          </a:ln>
        </p:spPr>
      </p:pic>
      <p:sp>
        <p:nvSpPr>
          <p:cNvPr id="376" name="Google Shape;376;p47"/>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descr="GitHub - winedarksea/AutoTS: Automated Time Series Forecasting" id="200" name="Google Shape;200;p22"/>
          <p:cNvPicPr preferRelativeResize="0"/>
          <p:nvPr/>
        </p:nvPicPr>
        <p:blipFill rotWithShape="1">
          <a:blip r:embed="rId3">
            <a:alphaModFix/>
          </a:blip>
          <a:srcRect b="0" l="0" r="0" t="0"/>
          <a:stretch/>
        </p:blipFill>
        <p:spPr>
          <a:xfrm>
            <a:off x="6677053" y="1720863"/>
            <a:ext cx="1399917" cy="699958"/>
          </a:xfrm>
          <a:prstGeom prst="rect">
            <a:avLst/>
          </a:prstGeom>
          <a:noFill/>
          <a:ln>
            <a:noFill/>
          </a:ln>
        </p:spPr>
      </p:pic>
      <p:pic>
        <p:nvPicPr>
          <p:cNvPr descr="The Absolute Guide to TensorFlow | Paperspace Blog" id="201" name="Google Shape;201;p22"/>
          <p:cNvPicPr preferRelativeResize="0"/>
          <p:nvPr/>
        </p:nvPicPr>
        <p:blipFill rotWithShape="1">
          <a:blip r:embed="rId4">
            <a:alphaModFix/>
          </a:blip>
          <a:srcRect b="0" l="0" r="0" t="0"/>
          <a:stretch/>
        </p:blipFill>
        <p:spPr>
          <a:xfrm>
            <a:off x="3905235" y="1562087"/>
            <a:ext cx="1386110" cy="1114255"/>
          </a:xfrm>
          <a:prstGeom prst="rect">
            <a:avLst/>
          </a:prstGeom>
          <a:noFill/>
          <a:ln>
            <a:noFill/>
          </a:ln>
        </p:spPr>
      </p:pic>
      <p:sp>
        <p:nvSpPr>
          <p:cNvPr id="202" name="Google Shape;202;p22"/>
          <p:cNvSpPr txBox="1"/>
          <p:nvPr>
            <p:ph type="title"/>
          </p:nvPr>
        </p:nvSpPr>
        <p:spPr>
          <a:xfrm>
            <a:off x="472500" y="467100"/>
            <a:ext cx="8200200" cy="3324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dk2"/>
              </a:buClr>
              <a:buSzPts val="2400"/>
              <a:buFont typeface="Trebuchet MS"/>
              <a:buNone/>
            </a:pPr>
            <a:r>
              <a:rPr lang="en-GB" sz="2400"/>
              <a:t>We developed ML models using three Python Libraries</a:t>
            </a:r>
            <a:endParaRPr/>
          </a:p>
        </p:txBody>
      </p:sp>
      <p:sp>
        <p:nvSpPr>
          <p:cNvPr id="203" name="Google Shape;203;p22"/>
          <p:cNvSpPr/>
          <p:nvPr/>
        </p:nvSpPr>
        <p:spPr>
          <a:xfrm>
            <a:off x="3771874" y="1265925"/>
            <a:ext cx="1600200" cy="1600200"/>
          </a:xfrm>
          <a:prstGeom prst="ellipse">
            <a:avLst/>
          </a:prstGeom>
          <a:noFill/>
          <a:ln cap="flat" cmpd="sng" w="76200">
            <a:solidFill>
              <a:schemeClr val="accent5"/>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95000"/>
              </a:lnSpc>
              <a:spcBef>
                <a:spcPts val="0"/>
              </a:spcBef>
              <a:spcAft>
                <a:spcPts val="0"/>
              </a:spcAft>
              <a:buNone/>
            </a:pPr>
            <a:r>
              <a:t/>
            </a:r>
            <a:endParaRPr b="0" i="0" sz="1400" u="none" cap="none" strike="noStrike">
              <a:solidFill>
                <a:srgbClr val="7F7F7F"/>
              </a:solidFill>
              <a:latin typeface="Trebuchet MS"/>
              <a:ea typeface="Trebuchet MS"/>
              <a:cs typeface="Trebuchet MS"/>
              <a:sym typeface="Trebuchet MS"/>
            </a:endParaRPr>
          </a:p>
        </p:txBody>
      </p:sp>
      <p:sp>
        <p:nvSpPr>
          <p:cNvPr id="204" name="Google Shape;204;p22"/>
          <p:cNvSpPr txBox="1"/>
          <p:nvPr/>
        </p:nvSpPr>
        <p:spPr>
          <a:xfrm>
            <a:off x="3279444" y="3012950"/>
            <a:ext cx="2586300" cy="1339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GB" sz="2400">
                <a:latin typeface="Trebuchet MS"/>
                <a:ea typeface="Trebuchet MS"/>
                <a:cs typeface="Trebuchet MS"/>
                <a:sym typeface="Trebuchet MS"/>
              </a:rPr>
              <a:t>Keras.Tensorflow</a:t>
            </a:r>
            <a:endParaRPr sz="1100"/>
          </a:p>
          <a:p>
            <a:pPr indent="0" lvl="0" marL="0" marR="0" rtl="0" algn="ctr">
              <a:spcBef>
                <a:spcPts val="0"/>
              </a:spcBef>
              <a:spcAft>
                <a:spcPts val="0"/>
              </a:spcAft>
              <a:buNone/>
            </a:pPr>
            <a:r>
              <a:t/>
            </a:r>
            <a:endParaRPr b="0" i="0" sz="2100" u="none" cap="none" strike="noStrike">
              <a:solidFill>
                <a:srgbClr val="29BA74"/>
              </a:solidFill>
              <a:latin typeface="Trebuchet MS"/>
              <a:ea typeface="Trebuchet MS"/>
              <a:cs typeface="Trebuchet MS"/>
              <a:sym typeface="Trebuchet MS"/>
            </a:endParaRPr>
          </a:p>
          <a:p>
            <a:pPr indent="0" lvl="0" marL="0" marR="0" rtl="0" algn="ctr">
              <a:spcBef>
                <a:spcPts val="0"/>
              </a:spcBef>
              <a:spcAft>
                <a:spcPts val="0"/>
              </a:spcAft>
              <a:buNone/>
            </a:pPr>
            <a:r>
              <a:rPr b="0" i="0" lang="en-GB" sz="1400" u="none" cap="none" strike="noStrike">
                <a:solidFill>
                  <a:srgbClr val="575757"/>
                </a:solidFill>
                <a:latin typeface="Trebuchet MS"/>
                <a:ea typeface="Trebuchet MS"/>
                <a:cs typeface="Trebuchet MS"/>
                <a:sym typeface="Trebuchet MS"/>
              </a:rPr>
              <a:t>Used LSTM (Long Short Term Memory), which is a type of Recurrent Neural Network</a:t>
            </a:r>
            <a:endParaRPr sz="1100"/>
          </a:p>
        </p:txBody>
      </p:sp>
      <p:sp>
        <p:nvSpPr>
          <p:cNvPr id="205" name="Google Shape;205;p22"/>
          <p:cNvSpPr/>
          <p:nvPr/>
        </p:nvSpPr>
        <p:spPr>
          <a:xfrm>
            <a:off x="6576873" y="1265925"/>
            <a:ext cx="1600200" cy="1600200"/>
          </a:xfrm>
          <a:prstGeom prst="ellipse">
            <a:avLst/>
          </a:prstGeom>
          <a:noFill/>
          <a:ln cap="flat" cmpd="sng" w="76200">
            <a:solidFill>
              <a:schemeClr val="accent5"/>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95000"/>
              </a:lnSpc>
              <a:spcBef>
                <a:spcPts val="0"/>
              </a:spcBef>
              <a:spcAft>
                <a:spcPts val="0"/>
              </a:spcAft>
              <a:buNone/>
            </a:pPr>
            <a:r>
              <a:t/>
            </a:r>
            <a:endParaRPr b="0" i="0" sz="1400" u="none" cap="none" strike="noStrike">
              <a:solidFill>
                <a:srgbClr val="7F7F7F"/>
              </a:solidFill>
              <a:latin typeface="Trebuchet MS"/>
              <a:ea typeface="Trebuchet MS"/>
              <a:cs typeface="Trebuchet MS"/>
              <a:sym typeface="Trebuchet MS"/>
            </a:endParaRPr>
          </a:p>
        </p:txBody>
      </p:sp>
      <p:sp>
        <p:nvSpPr>
          <p:cNvPr id="206" name="Google Shape;206;p22"/>
          <p:cNvSpPr txBox="1"/>
          <p:nvPr/>
        </p:nvSpPr>
        <p:spPr>
          <a:xfrm>
            <a:off x="6086375" y="3012950"/>
            <a:ext cx="2586300" cy="21396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GB" sz="2400">
                <a:latin typeface="Trebuchet MS"/>
                <a:ea typeface="Trebuchet MS"/>
                <a:cs typeface="Trebuchet MS"/>
                <a:sym typeface="Trebuchet MS"/>
              </a:rPr>
              <a:t>auto_ts</a:t>
            </a:r>
            <a:endParaRPr sz="1100"/>
          </a:p>
          <a:p>
            <a:pPr indent="0" lvl="0" marL="0" marR="0" rtl="0" algn="ctr">
              <a:spcBef>
                <a:spcPts val="0"/>
              </a:spcBef>
              <a:spcAft>
                <a:spcPts val="0"/>
              </a:spcAft>
              <a:buNone/>
            </a:pPr>
            <a:r>
              <a:t/>
            </a:r>
            <a:endParaRPr b="0" i="0" sz="2100" u="none" cap="none" strike="noStrike">
              <a:solidFill>
                <a:srgbClr val="29BA74"/>
              </a:solidFill>
              <a:latin typeface="Trebuchet MS"/>
              <a:ea typeface="Trebuchet MS"/>
              <a:cs typeface="Trebuchet MS"/>
              <a:sym typeface="Trebuchet MS"/>
            </a:endParaRPr>
          </a:p>
          <a:p>
            <a:pPr indent="0" lvl="0" marL="0" marR="0" rtl="0" algn="ctr">
              <a:spcBef>
                <a:spcPts val="0"/>
              </a:spcBef>
              <a:spcAft>
                <a:spcPts val="0"/>
              </a:spcAft>
              <a:buNone/>
            </a:pPr>
            <a:r>
              <a:rPr lang="en-GB">
                <a:solidFill>
                  <a:srgbClr val="575757"/>
                </a:solidFill>
                <a:latin typeface="Trebuchet MS"/>
                <a:ea typeface="Trebuchet MS"/>
                <a:cs typeface="Trebuchet MS"/>
                <a:sym typeface="Trebuchet MS"/>
              </a:rPr>
              <a:t>Auto Time Series analysis. Best model determined by RMSE or NRMSE. </a:t>
            </a:r>
            <a:endParaRPr sz="1100"/>
          </a:p>
          <a:p>
            <a:pPr indent="0" lvl="0" marL="0" marR="0" rtl="0" algn="l">
              <a:spcBef>
                <a:spcPts val="1200"/>
              </a:spcBef>
              <a:spcAft>
                <a:spcPts val="0"/>
              </a:spcAft>
              <a:buNone/>
            </a:pPr>
            <a:br>
              <a:rPr b="0" i="0" lang="en-GB" sz="2100" u="none" cap="none" strike="noStrike">
                <a:solidFill>
                  <a:schemeClr val="dk1"/>
                </a:solidFill>
                <a:latin typeface="Trebuchet MS"/>
                <a:ea typeface="Trebuchet MS"/>
                <a:cs typeface="Trebuchet MS"/>
                <a:sym typeface="Trebuchet MS"/>
              </a:rPr>
            </a:br>
            <a:endParaRPr sz="2100">
              <a:solidFill>
                <a:srgbClr val="29BA74"/>
              </a:solidFill>
              <a:latin typeface="Trebuchet MS"/>
              <a:ea typeface="Trebuchet MS"/>
              <a:cs typeface="Trebuchet MS"/>
              <a:sym typeface="Trebuchet MS"/>
            </a:endParaRPr>
          </a:p>
        </p:txBody>
      </p:sp>
      <p:sp>
        <p:nvSpPr>
          <p:cNvPr id="207" name="Google Shape;207;p22"/>
          <p:cNvSpPr/>
          <p:nvPr/>
        </p:nvSpPr>
        <p:spPr>
          <a:xfrm>
            <a:off x="966874" y="1265925"/>
            <a:ext cx="1600200" cy="1600200"/>
          </a:xfrm>
          <a:prstGeom prst="ellipse">
            <a:avLst/>
          </a:prstGeom>
          <a:solidFill>
            <a:srgbClr val="FFFFFF"/>
          </a:solidFill>
          <a:ln cap="flat" cmpd="sng" w="76200">
            <a:solidFill>
              <a:schemeClr val="accent5"/>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95000"/>
              </a:lnSpc>
              <a:spcBef>
                <a:spcPts val="0"/>
              </a:spcBef>
              <a:spcAft>
                <a:spcPts val="0"/>
              </a:spcAft>
              <a:buNone/>
            </a:pPr>
            <a:r>
              <a:t/>
            </a:r>
            <a:endParaRPr sz="1400">
              <a:solidFill>
                <a:srgbClr val="7F7F7F"/>
              </a:solidFill>
              <a:latin typeface="Trebuchet MS"/>
              <a:ea typeface="Trebuchet MS"/>
              <a:cs typeface="Trebuchet MS"/>
              <a:sym typeface="Trebuchet MS"/>
            </a:endParaRPr>
          </a:p>
        </p:txBody>
      </p:sp>
      <p:sp>
        <p:nvSpPr>
          <p:cNvPr id="208" name="Google Shape;208;p22"/>
          <p:cNvSpPr txBox="1"/>
          <p:nvPr/>
        </p:nvSpPr>
        <p:spPr>
          <a:xfrm>
            <a:off x="472513" y="3012950"/>
            <a:ext cx="2586300" cy="15546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GB" sz="2400">
                <a:latin typeface="Trebuchet MS"/>
                <a:ea typeface="Trebuchet MS"/>
                <a:cs typeface="Trebuchet MS"/>
                <a:sym typeface="Trebuchet MS"/>
              </a:rPr>
              <a:t>Scikit Learn</a:t>
            </a:r>
            <a:endParaRPr sz="1100"/>
          </a:p>
          <a:p>
            <a:pPr indent="0" lvl="0" marL="0" marR="0" rtl="0" algn="ctr">
              <a:spcBef>
                <a:spcPts val="0"/>
              </a:spcBef>
              <a:spcAft>
                <a:spcPts val="0"/>
              </a:spcAft>
              <a:buNone/>
            </a:pPr>
            <a:r>
              <a:t/>
            </a:r>
            <a:endParaRPr sz="2100">
              <a:solidFill>
                <a:srgbClr val="29BA74"/>
              </a:solidFill>
              <a:latin typeface="Trebuchet MS"/>
              <a:ea typeface="Trebuchet MS"/>
              <a:cs typeface="Trebuchet MS"/>
              <a:sym typeface="Trebuchet MS"/>
            </a:endParaRPr>
          </a:p>
          <a:p>
            <a:pPr indent="0" lvl="0" marL="0" marR="0" rtl="0" algn="ctr">
              <a:spcBef>
                <a:spcPts val="0"/>
              </a:spcBef>
              <a:spcAft>
                <a:spcPts val="0"/>
              </a:spcAft>
              <a:buNone/>
            </a:pPr>
            <a:r>
              <a:rPr lang="en-GB" sz="1400">
                <a:solidFill>
                  <a:srgbClr val="575757"/>
                </a:solidFill>
                <a:latin typeface="Trebuchet MS"/>
                <a:ea typeface="Trebuchet MS"/>
                <a:cs typeface="Trebuchet MS"/>
                <a:sym typeface="Trebuchet MS"/>
              </a:rPr>
              <a:t>Evaluated the model using mean squared error, and examined the data by looking at the R Squared score</a:t>
            </a:r>
            <a:endParaRPr sz="1100"/>
          </a:p>
        </p:txBody>
      </p:sp>
      <p:pic>
        <p:nvPicPr>
          <p:cNvPr descr="scikit-learn - Wikipedia" id="209" name="Google Shape;209;p22"/>
          <p:cNvPicPr preferRelativeResize="0"/>
          <p:nvPr/>
        </p:nvPicPr>
        <p:blipFill rotWithShape="1">
          <a:blip r:embed="rId5">
            <a:alphaModFix/>
          </a:blip>
          <a:srcRect b="0" l="0" r="0" t="0"/>
          <a:stretch/>
        </p:blipFill>
        <p:spPr>
          <a:xfrm>
            <a:off x="995112" y="1656727"/>
            <a:ext cx="1538700" cy="828300"/>
          </a:xfrm>
          <a:prstGeom prst="ellipse">
            <a:avLst/>
          </a:prstGeom>
          <a:solidFill>
            <a:srgbClr val="FFFFFF"/>
          </a:solidFill>
          <a:ln>
            <a:noFill/>
          </a:ln>
        </p:spPr>
      </p:pic>
    </p:spTree>
  </p:cSld>
  <p:clrMapOvr>
    <a:masterClrMapping/>
  </p:clrMapOvr>
  <mc:AlternateContent>
    <mc:Choice Requires="p14">
      <p:transition p14:dur="25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3"/>
          <p:cNvSpPr txBox="1"/>
          <p:nvPr>
            <p:ph type="title"/>
          </p:nvPr>
        </p:nvSpPr>
        <p:spPr>
          <a:xfrm>
            <a:off x="472500" y="466725"/>
            <a:ext cx="8199900" cy="3324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28BA73"/>
              </a:buClr>
              <a:buSzPts val="2600"/>
              <a:buFont typeface="Trebuchet MS"/>
              <a:buNone/>
            </a:pPr>
            <a:r>
              <a:rPr b="1" lang="en-GB" sz="2400">
                <a:solidFill>
                  <a:srgbClr val="000000"/>
                </a:solidFill>
              </a:rPr>
              <a:t>Data Cleanup</a:t>
            </a:r>
            <a:endParaRPr/>
          </a:p>
        </p:txBody>
      </p:sp>
      <p:sp>
        <p:nvSpPr>
          <p:cNvPr id="216" name="Google Shape;216;p23"/>
          <p:cNvSpPr txBox="1"/>
          <p:nvPr/>
        </p:nvSpPr>
        <p:spPr>
          <a:xfrm>
            <a:off x="6574088" y="910726"/>
            <a:ext cx="2098500" cy="569700"/>
          </a:xfrm>
          <a:prstGeom prst="rect">
            <a:avLst/>
          </a:prstGeom>
          <a:noFill/>
          <a:ln>
            <a:noFill/>
          </a:ln>
        </p:spPr>
        <p:txBody>
          <a:bodyPr anchorCtr="0" anchor="b" bIns="0" lIns="0" spcFirstLastPara="1" rIns="0" wrap="square" tIns="0">
            <a:noAutofit/>
          </a:bodyPr>
          <a:lstStyle/>
          <a:p>
            <a:pPr indent="0" lvl="3" marL="0" marR="0" rtl="0" algn="l">
              <a:spcBef>
                <a:spcPts val="0"/>
              </a:spcBef>
              <a:spcAft>
                <a:spcPts val="0"/>
              </a:spcAft>
              <a:buNone/>
            </a:pPr>
            <a:r>
              <a:t/>
            </a:r>
            <a:endParaRPr b="0" i="0" sz="1800" u="none" cap="none" strike="noStrike">
              <a:solidFill>
                <a:srgbClr val="FFFFFF"/>
              </a:solidFill>
              <a:latin typeface="Trebuchet MS"/>
              <a:ea typeface="Trebuchet MS"/>
              <a:cs typeface="Trebuchet MS"/>
              <a:sym typeface="Trebuchet MS"/>
            </a:endParaRPr>
          </a:p>
        </p:txBody>
      </p:sp>
      <p:sp>
        <p:nvSpPr>
          <p:cNvPr id="217" name="Google Shape;217;p23"/>
          <p:cNvSpPr txBox="1"/>
          <p:nvPr/>
        </p:nvSpPr>
        <p:spPr>
          <a:xfrm>
            <a:off x="418420" y="1454541"/>
            <a:ext cx="4351500" cy="28221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GB" sz="1400">
                <a:solidFill>
                  <a:srgbClr val="575757"/>
                </a:solidFill>
                <a:latin typeface="Trebuchet MS"/>
                <a:ea typeface="Trebuchet MS"/>
                <a:cs typeface="Trebuchet MS"/>
                <a:sym typeface="Trebuchet MS"/>
              </a:rPr>
              <a:t>We gathered historical data on three cryptos and four stable coins using API Dojo</a:t>
            </a:r>
            <a:endParaRPr sz="1100"/>
          </a:p>
          <a:p>
            <a:pPr indent="0" lvl="0" marL="0" marR="0" rtl="0" algn="l">
              <a:spcBef>
                <a:spcPts val="0"/>
              </a:spcBef>
              <a:spcAft>
                <a:spcPts val="0"/>
              </a:spcAft>
              <a:buNone/>
            </a:pPr>
            <a:r>
              <a:t/>
            </a:r>
            <a:endParaRPr sz="1400">
              <a:solidFill>
                <a:srgbClr val="575757"/>
              </a:solidFill>
              <a:latin typeface="Trebuchet MS"/>
              <a:ea typeface="Trebuchet MS"/>
              <a:cs typeface="Trebuchet MS"/>
              <a:sym typeface="Trebuchet MS"/>
            </a:endParaRPr>
          </a:p>
          <a:p>
            <a:pPr indent="0" lvl="0" marL="0" marR="0" rtl="0" algn="l">
              <a:spcBef>
                <a:spcPts val="0"/>
              </a:spcBef>
              <a:spcAft>
                <a:spcPts val="0"/>
              </a:spcAft>
              <a:buNone/>
            </a:pPr>
            <a:r>
              <a:rPr lang="en-GB" sz="1400">
                <a:solidFill>
                  <a:srgbClr val="575757"/>
                </a:solidFill>
                <a:latin typeface="Trebuchet MS"/>
                <a:ea typeface="Trebuchet MS"/>
                <a:cs typeface="Trebuchet MS"/>
                <a:sym typeface="Trebuchet MS"/>
              </a:rPr>
              <a:t>We combined the past three years of data into a single DF for each</a:t>
            </a:r>
            <a:endParaRPr sz="1100"/>
          </a:p>
          <a:p>
            <a:pPr indent="0" lvl="0" marL="0" marR="0" rtl="0" algn="l">
              <a:spcBef>
                <a:spcPts val="0"/>
              </a:spcBef>
              <a:spcAft>
                <a:spcPts val="0"/>
              </a:spcAft>
              <a:buNone/>
            </a:pPr>
            <a:r>
              <a:t/>
            </a:r>
            <a:endParaRPr sz="1400">
              <a:solidFill>
                <a:srgbClr val="575757"/>
              </a:solidFill>
              <a:latin typeface="Trebuchet MS"/>
              <a:ea typeface="Trebuchet MS"/>
              <a:cs typeface="Trebuchet MS"/>
              <a:sym typeface="Trebuchet MS"/>
            </a:endParaRPr>
          </a:p>
          <a:p>
            <a:pPr indent="0" lvl="0" marL="0" marR="0" rtl="0" algn="l">
              <a:spcBef>
                <a:spcPts val="0"/>
              </a:spcBef>
              <a:spcAft>
                <a:spcPts val="0"/>
              </a:spcAft>
              <a:buNone/>
            </a:pPr>
            <a:r>
              <a:rPr lang="en-GB" sz="1400">
                <a:solidFill>
                  <a:srgbClr val="575757"/>
                </a:solidFill>
                <a:latin typeface="Trebuchet MS"/>
                <a:ea typeface="Trebuchet MS"/>
                <a:cs typeface="Trebuchet MS"/>
                <a:sym typeface="Trebuchet MS"/>
              </a:rPr>
              <a:t>We cleaned the data by dropping nulls, adding datetime index, and converting numbers written as strings (e.gs. 1mil, 2k) to floats</a:t>
            </a:r>
            <a:endParaRPr sz="1100"/>
          </a:p>
          <a:p>
            <a:pPr indent="0" lvl="0" marL="0" marR="0" rtl="0" algn="l">
              <a:spcBef>
                <a:spcPts val="0"/>
              </a:spcBef>
              <a:spcAft>
                <a:spcPts val="0"/>
              </a:spcAft>
              <a:buNone/>
            </a:pPr>
            <a:r>
              <a:t/>
            </a:r>
            <a:endParaRPr sz="1400">
              <a:solidFill>
                <a:srgbClr val="575757"/>
              </a:solidFill>
              <a:latin typeface="Trebuchet MS"/>
              <a:ea typeface="Trebuchet MS"/>
              <a:cs typeface="Trebuchet MS"/>
              <a:sym typeface="Trebuchet MS"/>
            </a:endParaRPr>
          </a:p>
          <a:p>
            <a:pPr indent="0" lvl="0" marL="0" marR="0" rtl="0" algn="l">
              <a:spcBef>
                <a:spcPts val="0"/>
              </a:spcBef>
              <a:spcAft>
                <a:spcPts val="0"/>
              </a:spcAft>
              <a:buNone/>
            </a:pPr>
            <a:r>
              <a:rPr lang="en-GB" sz="1400">
                <a:solidFill>
                  <a:srgbClr val="575757"/>
                </a:solidFill>
                <a:latin typeface="Trebuchet MS"/>
                <a:ea typeface="Trebuchet MS"/>
                <a:cs typeface="Trebuchet MS"/>
                <a:sym typeface="Trebuchet MS"/>
              </a:rPr>
              <a:t>We dropped extraneous info keeping only our target,  'close' and the features we would use for our models: open, high, low, and volume.</a:t>
            </a:r>
            <a:endParaRPr sz="1100"/>
          </a:p>
          <a:p>
            <a:pPr indent="0" lvl="0" marL="0" marR="0" rtl="0" algn="ctr">
              <a:spcBef>
                <a:spcPts val="0"/>
              </a:spcBef>
              <a:spcAft>
                <a:spcPts val="0"/>
              </a:spcAft>
              <a:buNone/>
            </a:pPr>
            <a:r>
              <a:t/>
            </a:r>
            <a:endParaRPr sz="1400">
              <a:solidFill>
                <a:srgbClr val="575757"/>
              </a:solidFill>
              <a:latin typeface="Trebuchet MS"/>
              <a:ea typeface="Trebuchet MS"/>
              <a:cs typeface="Trebuchet MS"/>
              <a:sym typeface="Trebuchet MS"/>
            </a:endParaRPr>
          </a:p>
          <a:p>
            <a:pPr indent="0" lvl="0" marL="0" marR="0" rtl="0" algn="ctr">
              <a:spcBef>
                <a:spcPts val="0"/>
              </a:spcBef>
              <a:spcAft>
                <a:spcPts val="0"/>
              </a:spcAft>
              <a:buNone/>
            </a:pPr>
            <a:r>
              <a:t/>
            </a:r>
            <a:endParaRPr sz="1400">
              <a:solidFill>
                <a:srgbClr val="575757"/>
              </a:solidFill>
              <a:latin typeface="Trebuchet MS"/>
              <a:ea typeface="Trebuchet MS"/>
              <a:cs typeface="Trebuchet MS"/>
              <a:sym typeface="Trebuchet MS"/>
            </a:endParaRPr>
          </a:p>
          <a:p>
            <a:pPr indent="0" lvl="0" marL="0" marR="0" rtl="0" algn="ctr">
              <a:spcBef>
                <a:spcPts val="0"/>
              </a:spcBef>
              <a:spcAft>
                <a:spcPts val="0"/>
              </a:spcAft>
              <a:buNone/>
            </a:pPr>
            <a:r>
              <a:t/>
            </a:r>
            <a:endParaRPr sz="1400">
              <a:solidFill>
                <a:srgbClr val="575757"/>
              </a:solidFill>
              <a:latin typeface="Trebuchet MS"/>
              <a:ea typeface="Trebuchet MS"/>
              <a:cs typeface="Trebuchet MS"/>
              <a:sym typeface="Trebuchet MS"/>
            </a:endParaRPr>
          </a:p>
        </p:txBody>
      </p:sp>
      <p:pic>
        <p:nvPicPr>
          <p:cNvPr descr="Mr Clean | All dimensions Wiki | Fandom" id="218" name="Google Shape;218;p23"/>
          <p:cNvPicPr preferRelativeResize="0"/>
          <p:nvPr/>
        </p:nvPicPr>
        <p:blipFill rotWithShape="1">
          <a:blip r:embed="rId3">
            <a:alphaModFix/>
          </a:blip>
          <a:srcRect b="0" l="0" r="0" t="0"/>
          <a:stretch/>
        </p:blipFill>
        <p:spPr>
          <a:xfrm>
            <a:off x="5241471" y="0"/>
            <a:ext cx="3902528" cy="5143500"/>
          </a:xfrm>
          <a:prstGeom prst="rect">
            <a:avLst/>
          </a:prstGeom>
          <a:noFill/>
          <a:ln>
            <a:noFill/>
          </a:ln>
        </p:spPr>
      </p:pic>
    </p:spTree>
  </p:cSld>
  <p:clrMapOvr>
    <a:masterClrMapping/>
  </p:clrMapOvr>
  <mc:AlternateContent>
    <mc:Choice Requires="p14">
      <p:transition p14:dur="25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4"/>
          <p:cNvSpPr txBox="1"/>
          <p:nvPr>
            <p:ph type="title"/>
          </p:nvPr>
        </p:nvSpPr>
        <p:spPr>
          <a:xfrm>
            <a:off x="730000" y="1318650"/>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Scikit Learn</a:t>
            </a:r>
            <a:endParaRPr/>
          </a:p>
        </p:txBody>
      </p:sp>
      <p:sp>
        <p:nvSpPr>
          <p:cNvPr id="224" name="Google Shape;224;p24"/>
          <p:cNvSpPr txBox="1"/>
          <p:nvPr>
            <p:ph idx="1" type="body"/>
          </p:nvPr>
        </p:nvSpPr>
        <p:spPr>
          <a:xfrm>
            <a:off x="721225" y="1965150"/>
            <a:ext cx="7216500" cy="8511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SzPts val="1100"/>
              <a:buChar char="●"/>
            </a:pPr>
            <a:r>
              <a:rPr lang="en-GB" sz="1100"/>
              <a:t>Train model to predict ‘future’ close prices for btc, eth, and luna</a:t>
            </a:r>
            <a:endParaRPr sz="1100"/>
          </a:p>
          <a:p>
            <a:pPr indent="-298450" lvl="0" marL="457200" rtl="0" algn="l">
              <a:lnSpc>
                <a:spcPct val="150000"/>
              </a:lnSpc>
              <a:spcBef>
                <a:spcPts val="0"/>
              </a:spcBef>
              <a:spcAft>
                <a:spcPts val="0"/>
              </a:spcAft>
              <a:buSzPts val="1100"/>
              <a:buChar char="●"/>
            </a:pPr>
            <a:r>
              <a:rPr lang="en-GB" sz="1100"/>
              <a:t>Evaluate each model’s competence using means squared error</a:t>
            </a:r>
            <a:endParaRPr sz="1100"/>
          </a:p>
          <a:p>
            <a:pPr indent="0" lvl="0" marL="0" rtl="0" algn="l">
              <a:spcBef>
                <a:spcPts val="1600"/>
              </a:spcBef>
              <a:spcAft>
                <a:spcPts val="0"/>
              </a:spcAft>
              <a:buNone/>
            </a:pPr>
            <a:r>
              <a:rPr lang="en-GB" sz="1100"/>
              <a:t> </a:t>
            </a:r>
            <a:endParaRPr sz="1100"/>
          </a:p>
          <a:p>
            <a:pPr indent="0" lvl="0" marL="0" rtl="0" algn="l">
              <a:spcBef>
                <a:spcPts val="1600"/>
              </a:spcBef>
              <a:spcAft>
                <a:spcPts val="1600"/>
              </a:spcAft>
              <a:buNone/>
            </a:pPr>
            <a:r>
              <a:t/>
            </a:r>
            <a:endParaRPr sz="1100"/>
          </a:p>
        </p:txBody>
      </p:sp>
      <p:pic>
        <p:nvPicPr>
          <p:cNvPr id="225" name="Google Shape;225;p24"/>
          <p:cNvPicPr preferRelativeResize="0"/>
          <p:nvPr/>
        </p:nvPicPr>
        <p:blipFill>
          <a:blip r:embed="rId3">
            <a:alphaModFix/>
          </a:blip>
          <a:stretch>
            <a:fillRect/>
          </a:stretch>
        </p:blipFill>
        <p:spPr>
          <a:xfrm>
            <a:off x="2302700" y="2892450"/>
            <a:ext cx="4053550" cy="2168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25"/>
          <p:cNvPicPr preferRelativeResize="0"/>
          <p:nvPr/>
        </p:nvPicPr>
        <p:blipFill rotWithShape="1">
          <a:blip r:embed="rId3">
            <a:alphaModFix/>
          </a:blip>
          <a:srcRect b="0" l="0" r="0" t="0"/>
          <a:stretch/>
        </p:blipFill>
        <p:spPr>
          <a:xfrm>
            <a:off x="1432832" y="716399"/>
            <a:ext cx="6278337" cy="2953148"/>
          </a:xfrm>
          <a:prstGeom prst="rect">
            <a:avLst/>
          </a:prstGeom>
          <a:noFill/>
          <a:ln>
            <a:noFill/>
          </a:ln>
        </p:spPr>
      </p:pic>
      <p:sp>
        <p:nvSpPr>
          <p:cNvPr id="232" name="Google Shape;232;p25"/>
          <p:cNvSpPr txBox="1"/>
          <p:nvPr>
            <p:ph type="title"/>
          </p:nvPr>
        </p:nvSpPr>
        <p:spPr>
          <a:xfrm>
            <a:off x="354375" y="350325"/>
            <a:ext cx="6150300" cy="3879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dk2"/>
              </a:buClr>
              <a:buSzPts val="1800"/>
              <a:buFont typeface="Trebuchet MS"/>
              <a:buNone/>
            </a:pPr>
            <a:r>
              <a:rPr lang="en-GB"/>
              <a:t>BTC </a:t>
            </a:r>
            <a:endParaRPr/>
          </a:p>
        </p:txBody>
      </p:sp>
      <p:sp>
        <p:nvSpPr>
          <p:cNvPr id="233" name="Google Shape;233;p25"/>
          <p:cNvSpPr/>
          <p:nvPr/>
        </p:nvSpPr>
        <p:spPr>
          <a:xfrm>
            <a:off x="3971414" y="3669547"/>
            <a:ext cx="1201200" cy="1201200"/>
          </a:xfrm>
          <a:prstGeom prst="ellipse">
            <a:avLst/>
          </a:prstGeom>
          <a:solidFill>
            <a:srgbClr val="FFFFFF"/>
          </a:solidFill>
          <a:ln cap="flat" cmpd="sng" w="76200">
            <a:solidFill>
              <a:schemeClr val="accent5"/>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95000"/>
              </a:lnSpc>
              <a:spcBef>
                <a:spcPts val="0"/>
              </a:spcBef>
              <a:spcAft>
                <a:spcPts val="0"/>
              </a:spcAft>
              <a:buNone/>
            </a:pPr>
            <a:r>
              <a:rPr lang="en-GB" sz="1400">
                <a:solidFill>
                  <a:srgbClr val="575757"/>
                </a:solidFill>
                <a:latin typeface="Trebuchet MS"/>
                <a:ea typeface="Trebuchet MS"/>
                <a:cs typeface="Trebuchet MS"/>
                <a:sym typeface="Trebuchet MS"/>
              </a:rPr>
              <a:t>171788 Mean</a:t>
            </a:r>
            <a:endParaRPr sz="1100"/>
          </a:p>
          <a:p>
            <a:pPr indent="0" lvl="0" marL="0" marR="0" rtl="0" algn="ctr">
              <a:lnSpc>
                <a:spcPct val="95000"/>
              </a:lnSpc>
              <a:spcBef>
                <a:spcPts val="0"/>
              </a:spcBef>
              <a:spcAft>
                <a:spcPts val="0"/>
              </a:spcAft>
              <a:buNone/>
            </a:pPr>
            <a:r>
              <a:rPr lang="en-GB" sz="1400">
                <a:solidFill>
                  <a:srgbClr val="575757"/>
                </a:solidFill>
                <a:latin typeface="Trebuchet MS"/>
                <a:ea typeface="Trebuchet MS"/>
                <a:cs typeface="Trebuchet MS"/>
                <a:sym typeface="Trebuchet MS"/>
              </a:rPr>
              <a:t> Squared Error</a:t>
            </a:r>
            <a:endParaRPr sz="1100"/>
          </a:p>
        </p:txBody>
      </p:sp>
      <p:sp>
        <p:nvSpPr>
          <p:cNvPr id="234" name="Google Shape;234;p25"/>
          <p:cNvSpPr/>
          <p:nvPr/>
        </p:nvSpPr>
        <p:spPr>
          <a:xfrm>
            <a:off x="1385122" y="3669547"/>
            <a:ext cx="1201200" cy="1201200"/>
          </a:xfrm>
          <a:prstGeom prst="ellipse">
            <a:avLst/>
          </a:prstGeom>
          <a:solidFill>
            <a:srgbClr val="FFFFFF"/>
          </a:solidFill>
          <a:ln cap="flat" cmpd="sng" w="76200">
            <a:solidFill>
              <a:schemeClr val="accent5"/>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95000"/>
              </a:lnSpc>
              <a:spcBef>
                <a:spcPts val="0"/>
              </a:spcBef>
              <a:spcAft>
                <a:spcPts val="0"/>
              </a:spcAft>
              <a:buNone/>
            </a:pPr>
            <a:r>
              <a:rPr lang="en-GB" sz="1400">
                <a:solidFill>
                  <a:srgbClr val="575757"/>
                </a:solidFill>
                <a:latin typeface="Trebuchet MS"/>
                <a:ea typeface="Trebuchet MS"/>
                <a:cs typeface="Trebuchet MS"/>
                <a:sym typeface="Trebuchet MS"/>
              </a:rPr>
              <a:t>90 days</a:t>
            </a:r>
            <a:endParaRPr sz="1100"/>
          </a:p>
          <a:p>
            <a:pPr indent="0" lvl="0" marL="0" marR="0" rtl="0" algn="ctr">
              <a:lnSpc>
                <a:spcPct val="95000"/>
              </a:lnSpc>
              <a:spcBef>
                <a:spcPts val="0"/>
              </a:spcBef>
              <a:spcAft>
                <a:spcPts val="0"/>
              </a:spcAft>
              <a:buNone/>
            </a:pPr>
            <a:r>
              <a:rPr lang="en-GB" sz="1400">
                <a:solidFill>
                  <a:srgbClr val="575757"/>
                </a:solidFill>
                <a:latin typeface="Trebuchet MS"/>
                <a:ea typeface="Trebuchet MS"/>
                <a:cs typeface="Trebuchet MS"/>
                <a:sym typeface="Trebuchet MS"/>
              </a:rPr>
              <a:t> predicted</a:t>
            </a:r>
            <a:endParaRPr sz="1100"/>
          </a:p>
        </p:txBody>
      </p:sp>
      <p:sp>
        <p:nvSpPr>
          <p:cNvPr id="235" name="Google Shape;235;p25"/>
          <p:cNvSpPr/>
          <p:nvPr/>
        </p:nvSpPr>
        <p:spPr>
          <a:xfrm>
            <a:off x="6557707" y="3669547"/>
            <a:ext cx="1201200" cy="1201200"/>
          </a:xfrm>
          <a:prstGeom prst="ellipse">
            <a:avLst/>
          </a:prstGeom>
          <a:solidFill>
            <a:srgbClr val="FFFFFF"/>
          </a:solidFill>
          <a:ln cap="flat" cmpd="sng" w="76200">
            <a:solidFill>
              <a:schemeClr val="accent5"/>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95000"/>
              </a:lnSpc>
              <a:spcBef>
                <a:spcPts val="0"/>
              </a:spcBef>
              <a:spcAft>
                <a:spcPts val="0"/>
              </a:spcAft>
              <a:buNone/>
            </a:pPr>
            <a:r>
              <a:rPr lang="en-GB" sz="1400">
                <a:solidFill>
                  <a:srgbClr val="575757"/>
                </a:solidFill>
                <a:latin typeface="Trebuchet MS"/>
                <a:ea typeface="Trebuchet MS"/>
                <a:cs typeface="Trebuchet MS"/>
                <a:sym typeface="Trebuchet MS"/>
              </a:rPr>
              <a:t>0.994547</a:t>
            </a:r>
            <a:endParaRPr sz="1100"/>
          </a:p>
          <a:p>
            <a:pPr indent="0" lvl="0" marL="0" marR="0" rtl="0" algn="ctr">
              <a:lnSpc>
                <a:spcPct val="95000"/>
              </a:lnSpc>
              <a:spcBef>
                <a:spcPts val="0"/>
              </a:spcBef>
              <a:spcAft>
                <a:spcPts val="0"/>
              </a:spcAft>
              <a:buNone/>
            </a:pPr>
            <a:r>
              <a:rPr lang="en-GB" sz="1400">
                <a:solidFill>
                  <a:srgbClr val="575757"/>
                </a:solidFill>
                <a:latin typeface="Trebuchet MS"/>
                <a:ea typeface="Trebuchet MS"/>
                <a:cs typeface="Trebuchet MS"/>
                <a:sym typeface="Trebuchet MS"/>
              </a:rPr>
              <a:t>R Squared</a:t>
            </a:r>
            <a:endParaRPr sz="1100"/>
          </a:p>
          <a:p>
            <a:pPr indent="0" lvl="0" marL="0" marR="0" rtl="0" algn="ctr">
              <a:lnSpc>
                <a:spcPct val="95000"/>
              </a:lnSpc>
              <a:spcBef>
                <a:spcPts val="0"/>
              </a:spcBef>
              <a:spcAft>
                <a:spcPts val="0"/>
              </a:spcAft>
              <a:buNone/>
            </a:pPr>
            <a:r>
              <a:rPr lang="en-GB" sz="1400">
                <a:solidFill>
                  <a:srgbClr val="575757"/>
                </a:solidFill>
                <a:latin typeface="Trebuchet MS"/>
                <a:ea typeface="Trebuchet MS"/>
                <a:cs typeface="Trebuchet MS"/>
                <a:sym typeface="Trebuchet MS"/>
              </a:rPr>
              <a:t> Score</a:t>
            </a:r>
            <a:endParaRPr sz="1100"/>
          </a:p>
        </p:txBody>
      </p:sp>
    </p:spTree>
  </p:cSld>
  <p:clrMapOvr>
    <a:masterClrMapping/>
  </p:clrMapOvr>
  <mc:AlternateContent>
    <mc:Choice Requires="p14">
      <p:transition p14:dur="25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26"/>
          <p:cNvPicPr preferRelativeResize="0"/>
          <p:nvPr/>
        </p:nvPicPr>
        <p:blipFill rotWithShape="1">
          <a:blip r:embed="rId3">
            <a:alphaModFix/>
          </a:blip>
          <a:srcRect b="0" l="0" r="0" t="0"/>
          <a:stretch/>
        </p:blipFill>
        <p:spPr>
          <a:xfrm>
            <a:off x="1432832" y="716399"/>
            <a:ext cx="6338128" cy="2835065"/>
          </a:xfrm>
          <a:prstGeom prst="rect">
            <a:avLst/>
          </a:prstGeom>
          <a:noFill/>
          <a:ln>
            <a:noFill/>
          </a:ln>
        </p:spPr>
      </p:pic>
      <p:sp>
        <p:nvSpPr>
          <p:cNvPr id="242" name="Google Shape;242;p26"/>
          <p:cNvSpPr txBox="1"/>
          <p:nvPr>
            <p:ph type="title"/>
          </p:nvPr>
        </p:nvSpPr>
        <p:spPr>
          <a:xfrm>
            <a:off x="354375" y="350325"/>
            <a:ext cx="6150300" cy="3879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dk2"/>
              </a:buClr>
              <a:buSzPts val="1800"/>
              <a:buFont typeface="Trebuchet MS"/>
              <a:buNone/>
            </a:pPr>
            <a:r>
              <a:rPr lang="en-GB"/>
              <a:t>ETH </a:t>
            </a:r>
            <a:endParaRPr/>
          </a:p>
        </p:txBody>
      </p:sp>
      <p:sp>
        <p:nvSpPr>
          <p:cNvPr id="243" name="Google Shape;243;p26"/>
          <p:cNvSpPr/>
          <p:nvPr/>
        </p:nvSpPr>
        <p:spPr>
          <a:xfrm>
            <a:off x="3971414" y="3669547"/>
            <a:ext cx="1201200" cy="1201200"/>
          </a:xfrm>
          <a:prstGeom prst="ellipse">
            <a:avLst/>
          </a:prstGeom>
          <a:solidFill>
            <a:srgbClr val="FFFFFF"/>
          </a:solidFill>
          <a:ln cap="flat" cmpd="sng" w="76200">
            <a:solidFill>
              <a:schemeClr val="accent5"/>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95000"/>
              </a:lnSpc>
              <a:spcBef>
                <a:spcPts val="0"/>
              </a:spcBef>
              <a:spcAft>
                <a:spcPts val="0"/>
              </a:spcAft>
              <a:buNone/>
            </a:pPr>
            <a:r>
              <a:rPr lang="en-GB" sz="1400">
                <a:solidFill>
                  <a:srgbClr val="575757"/>
                </a:solidFill>
                <a:latin typeface="Trebuchet MS"/>
                <a:ea typeface="Trebuchet MS"/>
                <a:cs typeface="Trebuchet MS"/>
                <a:sym typeface="Trebuchet MS"/>
              </a:rPr>
              <a:t>1187 Mean</a:t>
            </a:r>
            <a:endParaRPr sz="1100"/>
          </a:p>
          <a:p>
            <a:pPr indent="0" lvl="0" marL="0" marR="0" rtl="0" algn="ctr">
              <a:lnSpc>
                <a:spcPct val="95000"/>
              </a:lnSpc>
              <a:spcBef>
                <a:spcPts val="0"/>
              </a:spcBef>
              <a:spcAft>
                <a:spcPts val="0"/>
              </a:spcAft>
              <a:buNone/>
            </a:pPr>
            <a:r>
              <a:rPr lang="en-GB" sz="1400">
                <a:solidFill>
                  <a:srgbClr val="575757"/>
                </a:solidFill>
                <a:latin typeface="Trebuchet MS"/>
                <a:ea typeface="Trebuchet MS"/>
                <a:cs typeface="Trebuchet MS"/>
                <a:sym typeface="Trebuchet MS"/>
              </a:rPr>
              <a:t> Squared Error</a:t>
            </a:r>
            <a:endParaRPr sz="1100"/>
          </a:p>
        </p:txBody>
      </p:sp>
      <p:sp>
        <p:nvSpPr>
          <p:cNvPr id="244" name="Google Shape;244;p26"/>
          <p:cNvSpPr/>
          <p:nvPr/>
        </p:nvSpPr>
        <p:spPr>
          <a:xfrm>
            <a:off x="1385122" y="3669547"/>
            <a:ext cx="1201200" cy="1201200"/>
          </a:xfrm>
          <a:prstGeom prst="ellipse">
            <a:avLst/>
          </a:prstGeom>
          <a:solidFill>
            <a:srgbClr val="FFFFFF"/>
          </a:solidFill>
          <a:ln cap="flat" cmpd="sng" w="76200">
            <a:solidFill>
              <a:schemeClr val="accent5"/>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95000"/>
              </a:lnSpc>
              <a:spcBef>
                <a:spcPts val="0"/>
              </a:spcBef>
              <a:spcAft>
                <a:spcPts val="0"/>
              </a:spcAft>
              <a:buNone/>
            </a:pPr>
            <a:r>
              <a:rPr lang="en-GB" sz="1400">
                <a:solidFill>
                  <a:srgbClr val="575757"/>
                </a:solidFill>
                <a:latin typeface="Trebuchet MS"/>
                <a:ea typeface="Trebuchet MS"/>
                <a:cs typeface="Trebuchet MS"/>
                <a:sym typeface="Trebuchet MS"/>
              </a:rPr>
              <a:t>90 days</a:t>
            </a:r>
            <a:endParaRPr sz="1100"/>
          </a:p>
          <a:p>
            <a:pPr indent="0" lvl="0" marL="0" marR="0" rtl="0" algn="ctr">
              <a:lnSpc>
                <a:spcPct val="95000"/>
              </a:lnSpc>
              <a:spcBef>
                <a:spcPts val="0"/>
              </a:spcBef>
              <a:spcAft>
                <a:spcPts val="0"/>
              </a:spcAft>
              <a:buNone/>
            </a:pPr>
            <a:r>
              <a:rPr lang="en-GB" sz="1400">
                <a:solidFill>
                  <a:srgbClr val="575757"/>
                </a:solidFill>
                <a:latin typeface="Trebuchet MS"/>
                <a:ea typeface="Trebuchet MS"/>
                <a:cs typeface="Trebuchet MS"/>
                <a:sym typeface="Trebuchet MS"/>
              </a:rPr>
              <a:t> predicted</a:t>
            </a:r>
            <a:endParaRPr sz="1100"/>
          </a:p>
        </p:txBody>
      </p:sp>
      <p:sp>
        <p:nvSpPr>
          <p:cNvPr id="245" name="Google Shape;245;p26"/>
          <p:cNvSpPr/>
          <p:nvPr/>
        </p:nvSpPr>
        <p:spPr>
          <a:xfrm>
            <a:off x="6557707" y="3669547"/>
            <a:ext cx="1201200" cy="1201200"/>
          </a:xfrm>
          <a:prstGeom prst="ellipse">
            <a:avLst/>
          </a:prstGeom>
          <a:solidFill>
            <a:srgbClr val="FFFFFF"/>
          </a:solidFill>
          <a:ln cap="flat" cmpd="sng" w="76200">
            <a:solidFill>
              <a:schemeClr val="accent5"/>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95000"/>
              </a:lnSpc>
              <a:spcBef>
                <a:spcPts val="0"/>
              </a:spcBef>
              <a:spcAft>
                <a:spcPts val="0"/>
              </a:spcAft>
              <a:buNone/>
            </a:pPr>
            <a:r>
              <a:rPr lang="en-GB" sz="1400">
                <a:solidFill>
                  <a:srgbClr val="575757"/>
                </a:solidFill>
                <a:latin typeface="Trebuchet MS"/>
                <a:ea typeface="Trebuchet MS"/>
                <a:cs typeface="Trebuchet MS"/>
                <a:sym typeface="Trebuchet MS"/>
              </a:rPr>
              <a:t>0.995021</a:t>
            </a:r>
            <a:endParaRPr sz="1100"/>
          </a:p>
          <a:p>
            <a:pPr indent="0" lvl="0" marL="0" marR="0" rtl="0" algn="ctr">
              <a:lnSpc>
                <a:spcPct val="95000"/>
              </a:lnSpc>
              <a:spcBef>
                <a:spcPts val="0"/>
              </a:spcBef>
              <a:spcAft>
                <a:spcPts val="0"/>
              </a:spcAft>
              <a:buNone/>
            </a:pPr>
            <a:r>
              <a:rPr lang="en-GB" sz="1400">
                <a:solidFill>
                  <a:srgbClr val="575757"/>
                </a:solidFill>
                <a:latin typeface="Trebuchet MS"/>
                <a:ea typeface="Trebuchet MS"/>
                <a:cs typeface="Trebuchet MS"/>
                <a:sym typeface="Trebuchet MS"/>
              </a:rPr>
              <a:t>R Squared</a:t>
            </a:r>
            <a:endParaRPr sz="1100"/>
          </a:p>
          <a:p>
            <a:pPr indent="0" lvl="0" marL="0" marR="0" rtl="0" algn="ctr">
              <a:lnSpc>
                <a:spcPct val="95000"/>
              </a:lnSpc>
              <a:spcBef>
                <a:spcPts val="0"/>
              </a:spcBef>
              <a:spcAft>
                <a:spcPts val="0"/>
              </a:spcAft>
              <a:buNone/>
            </a:pPr>
            <a:r>
              <a:rPr lang="en-GB" sz="1400">
                <a:solidFill>
                  <a:srgbClr val="575757"/>
                </a:solidFill>
                <a:latin typeface="Trebuchet MS"/>
                <a:ea typeface="Trebuchet MS"/>
                <a:cs typeface="Trebuchet MS"/>
                <a:sym typeface="Trebuchet MS"/>
              </a:rPr>
              <a:t> Score</a:t>
            </a:r>
            <a:endParaRPr sz="1100"/>
          </a:p>
        </p:txBody>
      </p:sp>
    </p:spTree>
  </p:cSld>
  <p:clrMapOvr>
    <a:masterClrMapping/>
  </p:clrMapOvr>
  <mc:AlternateContent>
    <mc:Choice Requires="p14">
      <p:transition p14:dur="250">
        <p:fade/>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27"/>
          <p:cNvPicPr preferRelativeResize="0"/>
          <p:nvPr/>
        </p:nvPicPr>
        <p:blipFill rotWithShape="1">
          <a:blip r:embed="rId3">
            <a:alphaModFix/>
          </a:blip>
          <a:srcRect b="0" l="0" r="0" t="0"/>
          <a:stretch/>
        </p:blipFill>
        <p:spPr>
          <a:xfrm>
            <a:off x="1385122" y="716399"/>
            <a:ext cx="6607714" cy="3073617"/>
          </a:xfrm>
          <a:prstGeom prst="rect">
            <a:avLst/>
          </a:prstGeom>
          <a:noFill/>
          <a:ln>
            <a:noFill/>
          </a:ln>
        </p:spPr>
      </p:pic>
      <p:sp>
        <p:nvSpPr>
          <p:cNvPr id="252" name="Google Shape;252;p27"/>
          <p:cNvSpPr txBox="1"/>
          <p:nvPr>
            <p:ph type="title"/>
          </p:nvPr>
        </p:nvSpPr>
        <p:spPr>
          <a:xfrm>
            <a:off x="354375" y="350325"/>
            <a:ext cx="6150300" cy="3879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dk2"/>
              </a:buClr>
              <a:buSzPts val="1800"/>
              <a:buFont typeface="Trebuchet MS"/>
              <a:buNone/>
            </a:pPr>
            <a:r>
              <a:rPr lang="en-GB"/>
              <a:t>LUNA </a:t>
            </a:r>
            <a:endParaRPr/>
          </a:p>
        </p:txBody>
      </p:sp>
      <p:sp>
        <p:nvSpPr>
          <p:cNvPr id="253" name="Google Shape;253;p27"/>
          <p:cNvSpPr/>
          <p:nvPr/>
        </p:nvSpPr>
        <p:spPr>
          <a:xfrm>
            <a:off x="3971414" y="3669547"/>
            <a:ext cx="1201200" cy="1201200"/>
          </a:xfrm>
          <a:prstGeom prst="ellipse">
            <a:avLst/>
          </a:prstGeom>
          <a:solidFill>
            <a:srgbClr val="FFFFFF"/>
          </a:solidFill>
          <a:ln cap="flat" cmpd="sng" w="76200">
            <a:solidFill>
              <a:schemeClr val="accent5"/>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95000"/>
              </a:lnSpc>
              <a:spcBef>
                <a:spcPts val="0"/>
              </a:spcBef>
              <a:spcAft>
                <a:spcPts val="0"/>
              </a:spcAft>
              <a:buNone/>
            </a:pPr>
            <a:r>
              <a:rPr lang="en-GB" sz="1400">
                <a:solidFill>
                  <a:srgbClr val="575757"/>
                </a:solidFill>
                <a:latin typeface="Trebuchet MS"/>
                <a:ea typeface="Trebuchet MS"/>
                <a:cs typeface="Trebuchet MS"/>
                <a:sym typeface="Trebuchet MS"/>
              </a:rPr>
              <a:t>1.29279 Mean</a:t>
            </a:r>
            <a:endParaRPr sz="1100"/>
          </a:p>
          <a:p>
            <a:pPr indent="0" lvl="0" marL="0" marR="0" rtl="0" algn="ctr">
              <a:lnSpc>
                <a:spcPct val="95000"/>
              </a:lnSpc>
              <a:spcBef>
                <a:spcPts val="0"/>
              </a:spcBef>
              <a:spcAft>
                <a:spcPts val="0"/>
              </a:spcAft>
              <a:buNone/>
            </a:pPr>
            <a:r>
              <a:rPr lang="en-GB" sz="1400">
                <a:solidFill>
                  <a:srgbClr val="575757"/>
                </a:solidFill>
                <a:latin typeface="Trebuchet MS"/>
                <a:ea typeface="Trebuchet MS"/>
                <a:cs typeface="Trebuchet MS"/>
                <a:sym typeface="Trebuchet MS"/>
              </a:rPr>
              <a:t> Squared Error</a:t>
            </a:r>
            <a:endParaRPr sz="1100"/>
          </a:p>
        </p:txBody>
      </p:sp>
      <p:sp>
        <p:nvSpPr>
          <p:cNvPr id="254" name="Google Shape;254;p27"/>
          <p:cNvSpPr/>
          <p:nvPr/>
        </p:nvSpPr>
        <p:spPr>
          <a:xfrm>
            <a:off x="1385122" y="3669547"/>
            <a:ext cx="1201200" cy="1201200"/>
          </a:xfrm>
          <a:prstGeom prst="ellipse">
            <a:avLst/>
          </a:prstGeom>
          <a:solidFill>
            <a:srgbClr val="FFFFFF"/>
          </a:solidFill>
          <a:ln cap="flat" cmpd="sng" w="76200">
            <a:solidFill>
              <a:schemeClr val="accent5"/>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95000"/>
              </a:lnSpc>
              <a:spcBef>
                <a:spcPts val="0"/>
              </a:spcBef>
              <a:spcAft>
                <a:spcPts val="0"/>
              </a:spcAft>
              <a:buNone/>
            </a:pPr>
            <a:r>
              <a:rPr lang="en-GB" sz="1400">
                <a:solidFill>
                  <a:srgbClr val="575757"/>
                </a:solidFill>
                <a:latin typeface="Trebuchet MS"/>
                <a:ea typeface="Trebuchet MS"/>
                <a:cs typeface="Trebuchet MS"/>
                <a:sym typeface="Trebuchet MS"/>
              </a:rPr>
              <a:t>90 days</a:t>
            </a:r>
            <a:endParaRPr sz="1100"/>
          </a:p>
          <a:p>
            <a:pPr indent="0" lvl="0" marL="0" marR="0" rtl="0" algn="ctr">
              <a:lnSpc>
                <a:spcPct val="95000"/>
              </a:lnSpc>
              <a:spcBef>
                <a:spcPts val="0"/>
              </a:spcBef>
              <a:spcAft>
                <a:spcPts val="0"/>
              </a:spcAft>
              <a:buNone/>
            </a:pPr>
            <a:r>
              <a:rPr lang="en-GB" sz="1400">
                <a:solidFill>
                  <a:srgbClr val="575757"/>
                </a:solidFill>
                <a:latin typeface="Trebuchet MS"/>
                <a:ea typeface="Trebuchet MS"/>
                <a:cs typeface="Trebuchet MS"/>
                <a:sym typeface="Trebuchet MS"/>
              </a:rPr>
              <a:t> predicted</a:t>
            </a:r>
            <a:endParaRPr sz="1100"/>
          </a:p>
        </p:txBody>
      </p:sp>
      <p:sp>
        <p:nvSpPr>
          <p:cNvPr id="255" name="Google Shape;255;p27"/>
          <p:cNvSpPr/>
          <p:nvPr/>
        </p:nvSpPr>
        <p:spPr>
          <a:xfrm>
            <a:off x="6557707" y="3669547"/>
            <a:ext cx="1201200" cy="1201200"/>
          </a:xfrm>
          <a:prstGeom prst="ellipse">
            <a:avLst/>
          </a:prstGeom>
          <a:solidFill>
            <a:srgbClr val="FFFFFF"/>
          </a:solidFill>
          <a:ln cap="flat" cmpd="sng" w="76200">
            <a:solidFill>
              <a:schemeClr val="accent5"/>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95000"/>
              </a:lnSpc>
              <a:spcBef>
                <a:spcPts val="0"/>
              </a:spcBef>
              <a:spcAft>
                <a:spcPts val="0"/>
              </a:spcAft>
              <a:buNone/>
            </a:pPr>
            <a:r>
              <a:rPr lang="en-GB" sz="1400">
                <a:solidFill>
                  <a:srgbClr val="575757"/>
                </a:solidFill>
                <a:latin typeface="Trebuchet MS"/>
                <a:ea typeface="Trebuchet MS"/>
                <a:cs typeface="Trebuchet MS"/>
                <a:sym typeface="Trebuchet MS"/>
              </a:rPr>
              <a:t>0.99999</a:t>
            </a:r>
            <a:endParaRPr sz="1100"/>
          </a:p>
          <a:p>
            <a:pPr indent="0" lvl="0" marL="0" marR="0" rtl="0" algn="ctr">
              <a:lnSpc>
                <a:spcPct val="95000"/>
              </a:lnSpc>
              <a:spcBef>
                <a:spcPts val="0"/>
              </a:spcBef>
              <a:spcAft>
                <a:spcPts val="0"/>
              </a:spcAft>
              <a:buNone/>
            </a:pPr>
            <a:r>
              <a:rPr lang="en-GB" sz="1400">
                <a:solidFill>
                  <a:srgbClr val="575757"/>
                </a:solidFill>
                <a:latin typeface="Trebuchet MS"/>
                <a:ea typeface="Trebuchet MS"/>
                <a:cs typeface="Trebuchet MS"/>
                <a:sym typeface="Trebuchet MS"/>
              </a:rPr>
              <a:t>R Squared</a:t>
            </a:r>
            <a:endParaRPr sz="1100"/>
          </a:p>
          <a:p>
            <a:pPr indent="0" lvl="0" marL="0" marR="0" rtl="0" algn="ctr">
              <a:lnSpc>
                <a:spcPct val="95000"/>
              </a:lnSpc>
              <a:spcBef>
                <a:spcPts val="0"/>
              </a:spcBef>
              <a:spcAft>
                <a:spcPts val="0"/>
              </a:spcAft>
              <a:buNone/>
            </a:pPr>
            <a:r>
              <a:rPr lang="en-GB" sz="1400">
                <a:solidFill>
                  <a:srgbClr val="575757"/>
                </a:solidFill>
                <a:latin typeface="Trebuchet MS"/>
                <a:ea typeface="Trebuchet MS"/>
                <a:cs typeface="Trebuchet MS"/>
                <a:sym typeface="Trebuchet MS"/>
              </a:rPr>
              <a:t> Score</a:t>
            </a:r>
            <a:endParaRPr sz="1100"/>
          </a:p>
        </p:txBody>
      </p:sp>
    </p:spTree>
  </p:cSld>
  <p:clrMapOvr>
    <a:masterClrMapping/>
  </p:clrMapOvr>
  <mc:AlternateContent>
    <mc:Choice Requires="p14">
      <p:transition p14:dur="25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8"/>
          <p:cNvSpPr txBox="1"/>
          <p:nvPr>
            <p:ph type="title"/>
          </p:nvPr>
        </p:nvSpPr>
        <p:spPr>
          <a:xfrm>
            <a:off x="730000" y="1318650"/>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Keras TensorFlow</a:t>
            </a:r>
            <a:endParaRPr/>
          </a:p>
        </p:txBody>
      </p:sp>
      <p:sp>
        <p:nvSpPr>
          <p:cNvPr id="261" name="Google Shape;261;p28"/>
          <p:cNvSpPr txBox="1"/>
          <p:nvPr>
            <p:ph idx="1" type="body"/>
          </p:nvPr>
        </p:nvSpPr>
        <p:spPr>
          <a:xfrm>
            <a:off x="721225" y="1965150"/>
            <a:ext cx="7216500" cy="851100"/>
          </a:xfrm>
          <a:prstGeom prst="rect">
            <a:avLst/>
          </a:prstGeom>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t/>
            </a:r>
            <a:endParaRPr sz="1100"/>
          </a:p>
          <a:p>
            <a:pPr indent="0" lvl="0" marL="457200" rtl="0" algn="l">
              <a:lnSpc>
                <a:spcPct val="150000"/>
              </a:lnSpc>
              <a:spcBef>
                <a:spcPts val="1600"/>
              </a:spcBef>
              <a:spcAft>
                <a:spcPts val="0"/>
              </a:spcAft>
              <a:buNone/>
            </a:pPr>
            <a:r>
              <a:t/>
            </a:r>
            <a:endParaRPr sz="1100"/>
          </a:p>
          <a:p>
            <a:pPr indent="0" lvl="0" marL="0" rtl="0" algn="l">
              <a:spcBef>
                <a:spcPts val="1600"/>
              </a:spcBef>
              <a:spcAft>
                <a:spcPts val="0"/>
              </a:spcAft>
              <a:buNone/>
            </a:pPr>
            <a:r>
              <a:rPr lang="en-GB" sz="1100"/>
              <a:t> </a:t>
            </a:r>
            <a:endParaRPr sz="1100"/>
          </a:p>
          <a:p>
            <a:pPr indent="0" lvl="0" marL="0" rtl="0" algn="l">
              <a:spcBef>
                <a:spcPts val="1600"/>
              </a:spcBef>
              <a:spcAft>
                <a:spcPts val="1600"/>
              </a:spcAft>
              <a:buNone/>
            </a:pPr>
            <a:r>
              <a:t/>
            </a:r>
            <a:endParaRPr sz="1100"/>
          </a:p>
        </p:txBody>
      </p:sp>
      <p:pic>
        <p:nvPicPr>
          <p:cNvPr id="262" name="Google Shape;262;p28"/>
          <p:cNvPicPr preferRelativeResize="0"/>
          <p:nvPr/>
        </p:nvPicPr>
        <p:blipFill>
          <a:blip r:embed="rId3">
            <a:alphaModFix/>
          </a:blip>
          <a:stretch>
            <a:fillRect/>
          </a:stretch>
        </p:blipFill>
        <p:spPr>
          <a:xfrm>
            <a:off x="1469600" y="3199800"/>
            <a:ext cx="5801175" cy="1943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